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327" r:id="rId3"/>
    <p:sldId id="321" r:id="rId4"/>
    <p:sldId id="322" r:id="rId5"/>
    <p:sldId id="323" r:id="rId6"/>
    <p:sldId id="324" r:id="rId7"/>
    <p:sldId id="325" r:id="rId8"/>
    <p:sldId id="326" r:id="rId9"/>
    <p:sldId id="335" r:id="rId10"/>
    <p:sldId id="257" r:id="rId11"/>
    <p:sldId id="300" r:id="rId12"/>
    <p:sldId id="262" r:id="rId13"/>
    <p:sldId id="258" r:id="rId14"/>
    <p:sldId id="287" r:id="rId15"/>
    <p:sldId id="286" r:id="rId16"/>
    <p:sldId id="259" r:id="rId17"/>
    <p:sldId id="263" r:id="rId18"/>
    <p:sldId id="301" r:id="rId19"/>
    <p:sldId id="302" r:id="rId20"/>
    <p:sldId id="303" r:id="rId21"/>
    <p:sldId id="292" r:id="rId22"/>
    <p:sldId id="293" r:id="rId23"/>
    <p:sldId id="294" r:id="rId24"/>
    <p:sldId id="269" r:id="rId25"/>
    <p:sldId id="265" r:id="rId26"/>
    <p:sldId id="290" r:id="rId27"/>
    <p:sldId id="304" r:id="rId28"/>
    <p:sldId id="270" r:id="rId29"/>
    <p:sldId id="264" r:id="rId30"/>
    <p:sldId id="288" r:id="rId31"/>
    <p:sldId id="291" r:id="rId32"/>
    <p:sldId id="266" r:id="rId33"/>
    <p:sldId id="267" r:id="rId34"/>
    <p:sldId id="268" r:id="rId35"/>
    <p:sldId id="271" r:id="rId36"/>
    <p:sldId id="329" r:id="rId37"/>
    <p:sldId id="328" r:id="rId38"/>
    <p:sldId id="305" r:id="rId39"/>
    <p:sldId id="306" r:id="rId40"/>
    <p:sldId id="273" r:id="rId41"/>
    <p:sldId id="308" r:id="rId42"/>
    <p:sldId id="272" r:id="rId43"/>
    <p:sldId id="274" r:id="rId44"/>
    <p:sldId id="307" r:id="rId45"/>
    <p:sldId id="319" r:id="rId46"/>
    <p:sldId id="276" r:id="rId47"/>
    <p:sldId id="277" r:id="rId48"/>
    <p:sldId id="279" r:id="rId49"/>
    <p:sldId id="281" r:id="rId50"/>
    <p:sldId id="282" r:id="rId51"/>
    <p:sldId id="283" r:id="rId52"/>
    <p:sldId id="284" r:id="rId53"/>
    <p:sldId id="333" r:id="rId54"/>
    <p:sldId id="330" r:id="rId55"/>
    <p:sldId id="331" r:id="rId56"/>
    <p:sldId id="332" r:id="rId57"/>
    <p:sldId id="334" r:id="rId58"/>
    <p:sldId id="275" r:id="rId59"/>
    <p:sldId id="285" r:id="rId60"/>
    <p:sldId id="309" r:id="rId61"/>
    <p:sldId id="310" r:id="rId62"/>
    <p:sldId id="312" r:id="rId63"/>
    <p:sldId id="315" r:id="rId64"/>
    <p:sldId id="314" r:id="rId65"/>
    <p:sldId id="316" r:id="rId66"/>
    <p:sldId id="317" r:id="rId67"/>
    <p:sldId id="318" r:id="rId68"/>
    <p:sldId id="320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00"/>
    <a:srgbClr val="0000FF"/>
    <a:srgbClr val="AC75D5"/>
    <a:srgbClr val="934BC9"/>
    <a:srgbClr val="967200"/>
    <a:srgbClr val="F4F4F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6" d="100"/>
          <a:sy n="106" d="100"/>
        </p:scale>
        <p:origin x="1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452E3-711F-4D4F-9203-34128991B1A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9F101-6660-4DD0-B4F8-E2554646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NIH </a:t>
            </a:r>
            <a:r>
              <a:rPr lang="en-US" dirty="0" err="1"/>
              <a:t>Biowulf</a:t>
            </a:r>
            <a:r>
              <a:rPr lang="en-US" dirty="0"/>
              <a:t> Cluster: Scientific Supercomputing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 Feb 03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Steven Fellini/Susan Chacko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F101-6660-4DD0-B4F8-E25546466A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3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NIH </a:t>
            </a:r>
            <a:r>
              <a:rPr lang="en-US" dirty="0" err="1"/>
              <a:t>Biowulf</a:t>
            </a:r>
            <a:r>
              <a:rPr lang="en-US" dirty="0"/>
              <a:t> Cluster: Scientific Supercomputing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 Feb 03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Steven Fellini/Susan Chacko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F101-6660-4DD0-B4F8-E25546466A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7691-5056-4733-8DB3-B6D83AF48E1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A6FA-F0F4-4492-B2C1-955A2236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7691-5056-4733-8DB3-B6D83AF48E1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A6FA-F0F4-4492-B2C1-955A2236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5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7691-5056-4733-8DB3-B6D83AF48E1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A6FA-F0F4-4492-B2C1-955A2236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7691-5056-4733-8DB3-B6D83AF48E1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A6FA-F0F4-4492-B2C1-955A2236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7691-5056-4733-8DB3-B6D83AF48E1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A6FA-F0F4-4492-B2C1-955A2236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7691-5056-4733-8DB3-B6D83AF48E1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A6FA-F0F4-4492-B2C1-955A2236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7691-5056-4733-8DB3-B6D83AF48E1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A6FA-F0F4-4492-B2C1-955A2236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7691-5056-4733-8DB3-B6D83AF48E1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A6FA-F0F4-4492-B2C1-955A2236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9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7691-5056-4733-8DB3-B6D83AF48E1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A6FA-F0F4-4492-B2C1-955A2236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7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7691-5056-4733-8DB3-B6D83AF48E1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A6FA-F0F4-4492-B2C1-955A2236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7691-5056-4733-8DB3-B6D83AF48E1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A6FA-F0F4-4492-B2C1-955A2236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C7691-5056-4733-8DB3-B6D83AF48E1E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A6FA-F0F4-4492-B2C1-955A2236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F4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"/>
            <a:ext cx="4406900" cy="375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8929"/>
            <a:ext cx="9144000" cy="991352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Parallel MATLAB jobs on 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Biowulf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0" y="1619317"/>
            <a:ext cx="12192000" cy="165576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Dave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Godlove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HPC @ NIH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david.godlove@nih.gov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February 17,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899656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While waiting for the class to begin, log onto Helix and execute the following command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–r /data/classes/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swarm_example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/data/$USER </a:t>
            </a:r>
          </a:p>
        </p:txBody>
      </p:sp>
    </p:spTree>
    <p:extLst>
      <p:ext uri="{BB962C8B-B14F-4D97-AF65-F5344CB8AC3E}">
        <p14:creationId xmlns:p14="http://schemas.microsoft.com/office/powerpoint/2010/main" val="247745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83369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Steps to running parallel MATLAB jobs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Monitoring jobs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concrete example (processing image files)</a:t>
            </a:r>
          </a:p>
          <a:p>
            <a:pPr lvl="1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5799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–r /data/classes/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swarm_example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/data/$USER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7145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83369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Steps to running parallel MATLAB jobs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Monitoring jobs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concrete example (processing image files)</a:t>
            </a:r>
          </a:p>
          <a:p>
            <a:pPr lvl="1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5799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–r /data/classes/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swarm_example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/data/$USER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471387"/>
            <a:ext cx="8991600" cy="374718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996158"/>
            <a:ext cx="9144000" cy="99723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3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Quick overview of the cluster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20566" y="2069205"/>
            <a:ext cx="8653765" cy="3048000"/>
            <a:chOff x="259723" y="2125134"/>
            <a:chExt cx="8653765" cy="304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23" y="2579889"/>
              <a:ext cx="8653765" cy="2593245"/>
            </a:xfrm>
            <a:prstGeom prst="rect">
              <a:avLst/>
            </a:prstGeom>
          </p:spPr>
        </p:pic>
        <p:sp>
          <p:nvSpPr>
            <p:cNvPr id="33" name="Title 1"/>
            <p:cNvSpPr txBox="1">
              <a:spLocks/>
            </p:cNvSpPr>
            <p:nvPr/>
          </p:nvSpPr>
          <p:spPr>
            <a:xfrm>
              <a:off x="2489199" y="2125134"/>
              <a:ext cx="5780797" cy="991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lvl="1">
                <a:lnSpc>
                  <a:spcPct val="90000"/>
                </a:lnSpc>
                <a:spcBef>
                  <a:spcPct val="0"/>
                </a:spcBef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Biowulf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login node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3574088"/>
            <a:ext cx="8281852" cy="1487980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465206" y="2883388"/>
            <a:ext cx="5780797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Biowulf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compute node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141767" y="2028282"/>
            <a:ext cx="2828192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Biowulf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partition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6023" y="2751083"/>
            <a:ext cx="7524206" cy="3898730"/>
            <a:chOff x="414920" y="0"/>
            <a:chExt cx="11152469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116" y="0"/>
              <a:ext cx="2715768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345" y="0"/>
              <a:ext cx="2715768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621" y="0"/>
              <a:ext cx="2715768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20" y="0"/>
              <a:ext cx="2715768" cy="68580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831174" y="2751083"/>
            <a:ext cx="2487837" cy="3974930"/>
            <a:chOff x="831174" y="2751083"/>
            <a:chExt cx="2487837" cy="3974930"/>
          </a:xfrm>
        </p:grpSpPr>
        <p:grpSp>
          <p:nvGrpSpPr>
            <p:cNvPr id="39" name="Group 38"/>
            <p:cNvGrpSpPr/>
            <p:nvPr/>
          </p:nvGrpSpPr>
          <p:grpSpPr>
            <a:xfrm>
              <a:off x="836023" y="2751083"/>
              <a:ext cx="2482988" cy="1286581"/>
              <a:chOff x="414920" y="0"/>
              <a:chExt cx="11152469" cy="685800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4116" y="0"/>
                <a:ext cx="2715768" cy="68580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1345" y="0"/>
                <a:ext cx="2715768" cy="68580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1621" y="0"/>
                <a:ext cx="2715768" cy="68580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920" y="0"/>
                <a:ext cx="2715768" cy="6858000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836023" y="4093101"/>
              <a:ext cx="2482988" cy="1286581"/>
              <a:chOff x="414920" y="0"/>
              <a:chExt cx="11152469" cy="685800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4116" y="0"/>
                <a:ext cx="2715768" cy="68580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1345" y="0"/>
                <a:ext cx="2715768" cy="68580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1621" y="0"/>
                <a:ext cx="2715768" cy="68580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920" y="0"/>
                <a:ext cx="2715768" cy="6858000"/>
              </a:xfrm>
              <a:prstGeom prst="rect">
                <a:avLst/>
              </a:prstGeom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831174" y="5439432"/>
              <a:ext cx="2482988" cy="1286581"/>
              <a:chOff x="414920" y="0"/>
              <a:chExt cx="11152469" cy="6858000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4116" y="0"/>
                <a:ext cx="2715768" cy="685800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1345" y="0"/>
                <a:ext cx="2715768" cy="68580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1621" y="0"/>
                <a:ext cx="2715768" cy="68580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920" y="0"/>
                <a:ext cx="2715768" cy="6858000"/>
              </a:xfrm>
              <a:prstGeom prst="rect">
                <a:avLst/>
              </a:prstGeom>
            </p:spPr>
          </p:pic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941042" y="2031346"/>
            <a:ext cx="4640988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Biowulf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cluster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90" y="2883387"/>
            <a:ext cx="3873821" cy="3963951"/>
          </a:xfrm>
          <a:prstGeom prst="rect">
            <a:avLst/>
          </a:prstGeom>
        </p:spPr>
      </p:pic>
      <p:sp>
        <p:nvSpPr>
          <p:cNvPr id="57" name="Title 1"/>
          <p:cNvSpPr txBox="1">
            <a:spLocks/>
          </p:cNvSpPr>
          <p:nvPr/>
        </p:nvSpPr>
        <p:spPr>
          <a:xfrm>
            <a:off x="3579728" y="2027467"/>
            <a:ext cx="610230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Storage (mounted on all nodes)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3378926" y="5965371"/>
            <a:ext cx="1086592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381858" y="4719789"/>
            <a:ext cx="1086592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373064" y="3392155"/>
            <a:ext cx="1086592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509554" y="2027468"/>
            <a:ext cx="1115687" cy="112503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563090" y="2244229"/>
            <a:ext cx="6226744" cy="4202094"/>
            <a:chOff x="1920141" y="1686876"/>
            <a:chExt cx="6226744" cy="4202094"/>
          </a:xfrm>
        </p:grpSpPr>
        <p:grpSp>
          <p:nvGrpSpPr>
            <p:cNvPr id="71" name="Group 70"/>
            <p:cNvGrpSpPr/>
            <p:nvPr/>
          </p:nvGrpSpPr>
          <p:grpSpPr>
            <a:xfrm>
              <a:off x="1920141" y="2112367"/>
              <a:ext cx="4757530" cy="3776603"/>
              <a:chOff x="2902217" y="1153255"/>
              <a:chExt cx="4757530" cy="3776603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4731" y="2134842"/>
                <a:ext cx="2795016" cy="2795016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217" y="1153255"/>
                <a:ext cx="3597863" cy="2698397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>
            <a:xfrm>
              <a:off x="2013854" y="1686876"/>
              <a:ext cx="35233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 CPUs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(1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hyperthreaded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core)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623529" y="4908796"/>
              <a:ext cx="35233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4 GB memory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(2 GB per CPU)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4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2.77778E-6 -0.275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22000" y="22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10903 0.1164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22222E-6 3.33333E-6 L -0.27761 -0.192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-963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8" grpId="0"/>
      <p:bldP spid="38" grpId="1"/>
      <p:bldP spid="5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" y="1"/>
            <a:ext cx="9143989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400" y="821403"/>
            <a:ext cx="8614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steps to starting an interactive MATLAB session on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Biowulf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compute node </a:t>
            </a: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91" y="1923103"/>
            <a:ext cx="9143989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ssh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-Y user@biowulf.nih.gov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sinteractive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-c 4 --mem=4g -L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matlab,matlab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image,matlab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stat,matlab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-compiler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$ module load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/&lt;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options, GUI or command prompt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nojvm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8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79" y="1166821"/>
            <a:ext cx="831990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start a secure shell session 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biowulf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6" y="1"/>
            <a:ext cx="9144006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074" y="1982429"/>
            <a:ext cx="891092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ssh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-Y user@biowulf.nih.gov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This step my differ depending on the client</a:t>
            </a: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-putty</a:t>
            </a: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-X-Win32</a:t>
            </a: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XQuartz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NoMachine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(preferred client / available for Windows, Mac 		and Linux, )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https://hpc.nih.gov/docs/connect.html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90" y="1166821"/>
            <a:ext cx="6442789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sinteractive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allocate resources</a:t>
            </a: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" y="1933542"/>
            <a:ext cx="9231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sinteractive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-c 4 --mem=4g -L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matlab,matlab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image,matlab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stat,matlab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-compiler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" y="1"/>
            <a:ext cx="9143995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69" y="1875102"/>
            <a:ext cx="1619794" cy="56653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9128" y="1875668"/>
            <a:ext cx="1454335" cy="62446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83129" y="1842873"/>
            <a:ext cx="5860872" cy="62446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7" grpId="2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91" y="1166821"/>
            <a:ext cx="2927404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Loading modules</a:t>
            </a: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086" y="1933545"/>
            <a:ext cx="891091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$ module load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$ module load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/2015b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$ module load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/2014b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etc...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" y="1"/>
            <a:ext cx="914399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</p:txBody>
      </p:sp>
    </p:spTree>
    <p:extLst>
      <p:ext uri="{BB962C8B-B14F-4D97-AF65-F5344CB8AC3E}">
        <p14:creationId xmlns:p14="http://schemas.microsoft.com/office/powerpoint/2010/main" val="36999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82" y="1719076"/>
            <a:ext cx="5893526" cy="3384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82" y="1719074"/>
            <a:ext cx="5874372" cy="338414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2" y="1"/>
            <a:ext cx="9144002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87" y="1041319"/>
            <a:ext cx="522989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GUI vs. command line MATLAB</a:t>
            </a: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067" y="1852862"/>
            <a:ext cx="8631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nojvm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83369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Steps to running parallel MATLAB jobs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Monitoring jobs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concrete example (processing image files)</a:t>
            </a:r>
          </a:p>
          <a:p>
            <a:pPr lvl="1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5799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–r /data/classes/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swarm_example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/data/$USER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471387"/>
            <a:ext cx="8991600" cy="374718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996158"/>
            <a:ext cx="9144000" cy="99723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4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83369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Steps to running parallel MATLAB jobs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Monitoring jobs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concrete example (processing image files)</a:t>
            </a:r>
          </a:p>
          <a:p>
            <a:pPr lvl="1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5799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–r /data/classes/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swarm_example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/data/$USER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293533"/>
            <a:ext cx="8991600" cy="292503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996158"/>
            <a:ext cx="9144000" cy="147522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83369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Steps to running parallel MATLAB jobs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Monitoring jobs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concrete example (processing image files)</a:t>
            </a:r>
          </a:p>
          <a:p>
            <a:pPr lvl="1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5799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–r /data/classes/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swarm_example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/data/$USER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51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" y="1"/>
            <a:ext cx="914399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4" y="1171592"/>
            <a:ext cx="86146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lvl="1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the need for MATLAB licenses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you to run hundreds or thousands of instances of your code in parallel</a:t>
            </a:r>
          </a:p>
        </p:txBody>
      </p:sp>
    </p:spTree>
    <p:extLst>
      <p:ext uri="{BB962C8B-B14F-4D97-AF65-F5344CB8AC3E}">
        <p14:creationId xmlns:p14="http://schemas.microsoft.com/office/powerpoint/2010/main" val="20397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" y="1"/>
            <a:ext cx="914399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5" y="1171592"/>
            <a:ext cx="6385081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lvl="1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command like the following:</a:t>
            </a:r>
          </a:p>
          <a:p>
            <a:pPr lvl="1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mcc2 –m </a:t>
            </a:r>
            <a:r>
              <a:rPr lang="en-US" sz="21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my_function.m</a:t>
            </a:r>
            <a:endParaRPr lang="en-US" sz="21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1"/>
            <a:r>
              <a:rPr lang="en-US" sz="21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 mcc2 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-m </a:t>
            </a:r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my_function.m</a:t>
            </a:r>
            <a:endParaRPr lang="en-US" sz="2100" dirty="0">
              <a:solidFill>
                <a:srgbClr val="934BC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1"/>
            <a:r>
              <a:rPr lang="en-US" sz="21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 mcc2(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'-m'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my_function.m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90486" y="3191932"/>
            <a:ext cx="557044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</a:p>
          <a:p>
            <a:pPr lvl="1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 wrapper used to invoke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my_function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useful info (version of MATLAB)</a:t>
            </a:r>
          </a:p>
          <a:p>
            <a:pPr lvl="1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some files that cannot be compiled</a:t>
            </a:r>
          </a:p>
          <a:p>
            <a:pPr lvl="1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human readable?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8" y="1"/>
            <a:ext cx="9144008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81" y="1171591"/>
            <a:ext cx="4801314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lvl="1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 several new files </a:t>
            </a:r>
          </a:p>
          <a:p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(from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my_function.m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my_function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run_my_function.sh		</a:t>
            </a:r>
          </a:p>
          <a:p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readme.txt				</a:t>
            </a:r>
          </a:p>
          <a:p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mccExcludedFiles.log		</a:t>
            </a:r>
          </a:p>
          <a:p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requiredMCRProducts.txt		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43560" y="3385644"/>
            <a:ext cx="1966399" cy="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00807" y="3719019"/>
            <a:ext cx="1109152" cy="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99339" y="4042869"/>
            <a:ext cx="2210620" cy="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04260" y="4357194"/>
            <a:ext cx="905699" cy="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67557" y="4690569"/>
            <a:ext cx="442402" cy="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" y="2807790"/>
            <a:ext cx="91439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$ run_my_function.sh /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input1 input2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inputN</a:t>
            </a:r>
            <a:endParaRPr 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" y="1"/>
            <a:ext cx="914399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5" y="1166827"/>
            <a:ext cx="7361311" cy="173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Execute compiled code using the shell script: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" y="2807790"/>
            <a:ext cx="2560314" cy="56653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60320" y="2808356"/>
            <a:ext cx="3657600" cy="62446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87589" y="2749866"/>
            <a:ext cx="2490645" cy="62446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" y="1"/>
            <a:ext cx="9143998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1" y="1171592"/>
            <a:ext cx="86146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Before you begin</a:t>
            </a:r>
          </a:p>
          <a:p>
            <a:pPr lvl="1"/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suppressing non-diagnostic output and figures</a:t>
            </a:r>
          </a:p>
          <a:p>
            <a:pPr lvl="1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be seen by user during execution and may complicate output (.o) files.</a:t>
            </a:r>
            <a:endParaRPr lang="en-US" sz="28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9" y="1"/>
            <a:ext cx="9144009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80" y="1171592"/>
            <a:ext cx="86146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Before you begin</a:t>
            </a:r>
          </a:p>
          <a:p>
            <a:pPr lvl="1"/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use the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isdeployed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flag:</a:t>
            </a:r>
            <a:endParaRPr lang="en-US" sz="28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endParaRPr lang="en-US" sz="2100" dirty="0">
              <a:solidFill>
                <a:srgbClr val="00D2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sz="21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</a:t>
            </a:r>
            <a:r>
              <a:rPr lang="en-US" sz="2100" dirty="0" err="1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isdeployed</a:t>
            </a:r>
            <a:r>
              <a:rPr lang="en-US" sz="21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evaluates to “true” if code is </a:t>
            </a:r>
          </a:p>
          <a:p>
            <a:pPr lvl="2"/>
            <a:r>
              <a:rPr lang="en-US" sz="21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compiled here we say if not deployed plot a </a:t>
            </a:r>
          </a:p>
          <a:p>
            <a:pPr lvl="2"/>
            <a:r>
              <a:rPr lang="en-US" sz="21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figure and pause</a:t>
            </a:r>
          </a:p>
          <a:p>
            <a:pPr lvl="2"/>
            <a:r>
              <a:rPr lang="en-US" sz="21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isdeployed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3"/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figure</a:t>
            </a:r>
          </a:p>
          <a:p>
            <a:pPr lvl="3"/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plot(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3"/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pause</a:t>
            </a:r>
          </a:p>
          <a:p>
            <a:pPr lvl="2"/>
            <a:r>
              <a:rPr lang="en-US" sz="21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lvl="1"/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18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" y="1"/>
            <a:ext cx="914399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5" y="1166827"/>
            <a:ext cx="86146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Before you begin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Every function must be on your path at compile time.</a:t>
            </a:r>
          </a:p>
        </p:txBody>
      </p:sp>
    </p:spTree>
    <p:extLst>
      <p:ext uri="{BB962C8B-B14F-4D97-AF65-F5344CB8AC3E}">
        <p14:creationId xmlns:p14="http://schemas.microsoft.com/office/powerpoint/2010/main" val="1245286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" y="1"/>
            <a:ext cx="914399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5" y="1166827"/>
            <a:ext cx="861460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Before you begin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Every function must be on your path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at compile time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addpath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'/new/path'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statements! 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cd(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'/new/path'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too! 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1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" y="1"/>
            <a:ext cx="914399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5" y="1166826"/>
            <a:ext cx="8480207" cy="4632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Before you begin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Compiled code will only accept strings as input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$ run_my_function.sh /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input1 input2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inputN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$ run_my_function.sh /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3 [1 2 5] {1,2,5}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 be interpreted as: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my_function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'3'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'[1 2 5]'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'{1,2,5}'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086" y="2563945"/>
            <a:ext cx="6098045" cy="56653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" y="1"/>
            <a:ext cx="12192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1" y="1166826"/>
            <a:ext cx="86146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Before you begin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Code must convert strings back to their intended data types</a:t>
            </a:r>
          </a:p>
          <a:p>
            <a:pPr lvl="3"/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input1 = char2double(input1);</a:t>
            </a:r>
          </a:p>
          <a:p>
            <a:pPr lvl="2"/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'input1 = %s;'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,input1))</a:t>
            </a: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086" y="1933545"/>
            <a:ext cx="891091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name=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'Mary'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adjective=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'little'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; noun=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'lamb'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fprintf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'%s had a %s %s. \n'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name,adjective,noun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Mary had a little lamb.</a:t>
            </a: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Quick review of a few MATLAB tricks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390" y="1166821"/>
            <a:ext cx="156485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fprintf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83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1"/>
            <a:ext cx="9144002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87" y="1166826"/>
            <a:ext cx="861461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Before you begin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Code must convert strings back to their intended data types</a:t>
            </a:r>
          </a:p>
          <a:p>
            <a:pPr lvl="2"/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sz="21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this will check to see if the variable (</a:t>
            </a:r>
            <a:r>
              <a:rPr lang="en-US" sz="2100" dirty="0" err="1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1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is</a:t>
            </a:r>
          </a:p>
          <a:p>
            <a:pPr lvl="2"/>
            <a:r>
              <a:rPr lang="en-US" sz="21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string and will convert it to strings value</a:t>
            </a:r>
          </a:p>
          <a:p>
            <a:pPr lvl="2"/>
            <a:r>
              <a:rPr lang="en-US" sz="21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ischar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(input1)</a:t>
            </a:r>
          </a:p>
          <a:p>
            <a:pPr lvl="3"/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'input1 = %s;'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,input1))</a:t>
            </a:r>
          </a:p>
          <a:p>
            <a:pPr lvl="2"/>
            <a:r>
              <a:rPr lang="en-US" sz="21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09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" y="1"/>
            <a:ext cx="9144002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87" y="1171591"/>
            <a:ext cx="8614613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ready to compile,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mcc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the proper command.</a:t>
            </a:r>
          </a:p>
          <a:p>
            <a:pPr lvl="1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 mcc 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-m </a:t>
            </a:r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my_function.m</a:t>
            </a:r>
            <a:endParaRPr lang="en-US" sz="2100" dirty="0">
              <a:solidFill>
                <a:srgbClr val="934BC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don’t use it!</a:t>
            </a:r>
          </a:p>
          <a:p>
            <a:pPr lvl="1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tie the compiler license up for as long as your MATLAB session is active!</a:t>
            </a: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" y="1"/>
            <a:ext cx="914399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7" y="1171594"/>
            <a:ext cx="861460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Instead, use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mcc2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(wrapper to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mcc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 mcc2 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-m </a:t>
            </a:r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my_function.m</a:t>
            </a:r>
            <a:endParaRPr lang="en-US" sz="2100" dirty="0">
              <a:solidFill>
                <a:srgbClr val="934BC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 a new instance of MATLAB, calls 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compile code, then closes new instance of MATLAB to release compiler license.</a:t>
            </a:r>
          </a:p>
          <a:p>
            <a:pPr lvl="1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from MATLAB interactive sessions or from the shell (after loading MATLAB module).</a:t>
            </a: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" y="1"/>
            <a:ext cx="9143998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1" y="1171592"/>
            <a:ext cx="861460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following command if 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mcc2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not appear on your search path.</a:t>
            </a:r>
          </a:p>
          <a:p>
            <a:pPr lvl="1"/>
            <a:endParaRPr lang="en-US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 rehash toolbox</a:t>
            </a: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33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" y="1"/>
            <a:ext cx="9144002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87" y="1171592"/>
            <a:ext cx="8507457" cy="380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Runtime flags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singleCompThread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nodisplay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nojvm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  <a:endParaRPr lang="en-US" sz="3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 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cc2 </a:t>
            </a:r>
            <a:r>
              <a:rPr lang="en-US" sz="20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-m -R -</a:t>
            </a:r>
            <a:r>
              <a:rPr lang="en-US" sz="20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nodisplay</a:t>
            </a:r>
            <a:r>
              <a:rPr lang="en-US" sz="20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-R -</a:t>
            </a:r>
            <a:r>
              <a:rPr lang="en-US" sz="20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singleCompThread</a:t>
            </a:r>
            <a:r>
              <a:rPr lang="en-US" sz="20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my_function.m</a:t>
            </a:r>
            <a:endParaRPr lang="en-US" sz="2000" dirty="0">
              <a:solidFill>
                <a:srgbClr val="934BC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09" y="1689341"/>
            <a:ext cx="8840882" cy="404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$ run_my_function.sh /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input1 input2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inputN</a:t>
            </a:r>
            <a:endParaRPr 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4"/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MATLAB version  runtime library</a:t>
            </a:r>
          </a:p>
          <a:p>
            <a:pPr lvl="4"/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--------------  ----------------</a:t>
            </a:r>
          </a:p>
          <a:p>
            <a:pPr lvl="4"/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      2015b               v90</a:t>
            </a:r>
          </a:p>
          <a:p>
            <a:pPr lvl="4"/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      2015a               v85</a:t>
            </a:r>
          </a:p>
          <a:p>
            <a:pPr lvl="4"/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      2014b               v84</a:t>
            </a:r>
          </a:p>
          <a:p>
            <a:pPr lvl="4"/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      2013a               v81</a:t>
            </a:r>
          </a:p>
          <a:p>
            <a:pPr lvl="4"/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       2012b               v80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info at: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https://hpc.nih.gov/apps/Matlab_compiler.html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8296" y="1689341"/>
            <a:ext cx="2651199" cy="37459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05006" y="1619276"/>
            <a:ext cx="2577585" cy="5665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9389" y="1061419"/>
            <a:ext cx="60837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correct component runtime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4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" y="1"/>
            <a:ext cx="9143998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391" y="1171592"/>
            <a:ext cx="86146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local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cache</a:t>
            </a:r>
            <a:endParaRPr lang="en-US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ls -al | grep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mcr</a:t>
            </a:r>
            <a:endParaRPr lang="en-US" sz="16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drwxr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-x---   10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godlovedc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godlovedc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4096 Nov 10 11:04 .mcrCache8.0</a:t>
            </a:r>
          </a:p>
          <a:p>
            <a:pPr lvl="1"/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drwxr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xr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-x    6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godlovedc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godlovedc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32768 Jan 27 10:51 .mcrCache8.1</a:t>
            </a:r>
          </a:p>
          <a:p>
            <a:pPr lvl="1"/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drwxr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-x---    5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godlovedc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godlovedc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73728 Jan 27 11:25 .mcrCache8.4</a:t>
            </a:r>
          </a:p>
          <a:p>
            <a:pPr lvl="1"/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drwxr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-x---   13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godlovedc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godlovedc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8192 Oct 28 12:06 .mcrCache8.5</a:t>
            </a:r>
          </a:p>
          <a:p>
            <a:pPr lvl="1"/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drwxr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-x---   14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godlovedc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godlovedc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24576 Feb 16 01:28 .mcrCache9.0</a:t>
            </a: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45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" y="1"/>
            <a:ext cx="9143998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391" y="1171592"/>
            <a:ext cx="86146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local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cache</a:t>
            </a:r>
          </a:p>
          <a:p>
            <a:pPr lvl="1"/>
            <a:endParaRPr lang="en-US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export MCR_CACHE_ROOT=/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/$USER/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mcr_cache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</a:p>
          <a:p>
            <a:pPr lvl="1"/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 user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deblank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evalc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</a:t>
            </a:r>
            <a:r>
              <a:rPr lang="en-US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whoami</a:t>
            </a:r>
            <a:r>
              <a:rPr lang="en-US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setenv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'MCR_CACHE_ROOT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',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fullfile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'/</a:t>
            </a:r>
            <a:r>
              <a:rPr lang="en-US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,user,</a:t>
            </a:r>
            <a:r>
              <a:rPr lang="en-US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mcr_cache</a:t>
            </a:r>
            <a:r>
              <a:rPr lang="en-US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8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83369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Steps to running parallel MATLAB jobs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Monitoring jobs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concrete example (processing image files)</a:t>
            </a:r>
          </a:p>
          <a:p>
            <a:pPr lvl="1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5799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–r /data/classes/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swarm_example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/data/$USER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293533"/>
            <a:ext cx="8991600" cy="292503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996158"/>
            <a:ext cx="9144000" cy="147522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0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83369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Steps to running parallel MATLAB jobs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Monitoring jobs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concrete example (processing image files)</a:t>
            </a:r>
          </a:p>
          <a:p>
            <a:pPr lvl="1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5799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–r /data/classes/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swarm_example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/data/$USER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920067"/>
            <a:ext cx="8991600" cy="2298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996158"/>
            <a:ext cx="9144000" cy="212746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3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086" y="1933545"/>
            <a:ext cx="891091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name=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'Mary'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adjective=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'little'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; noun=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'lamb'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sentence = </a:t>
            </a:r>
            <a:r>
              <a:rPr lang="en-US" sz="21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'%s had a %s %s. \n'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name,adjective,noun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sentence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sentence =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Mary had a little lamb.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Quick review of a few MATLAB tricks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390" y="1166821"/>
            <a:ext cx="156485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61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" y="1"/>
            <a:ext cx="9143998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1" y="1166827"/>
            <a:ext cx="78422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Swarm is a wrapper for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sbatch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Creates 1 job per line (in a job array)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Greatly simplifies job 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Tons of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 capture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sbatch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commands if useful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" y="1"/>
            <a:ext cx="9143998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395" y="1166827"/>
            <a:ext cx="861460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Overview: two step process</a:t>
            </a: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Write a swarm file that has a single command (job) on each line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Invoke the swarm program using the name of the swarm file as an argument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4" y="1"/>
            <a:ext cx="914400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85" y="1166827"/>
            <a:ext cx="8084264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 swarm file: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myjobs.swarm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param1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param2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param3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paramN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 swarm -f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myjobs.swarm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" y="1"/>
            <a:ext cx="914399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932" y="819904"/>
            <a:ext cx="7051930" cy="546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Generating swarm files in MATLAB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stick all the parameters in an array</a:t>
            </a:r>
          </a:p>
          <a:p>
            <a:r>
              <a:rPr lang="pt-BR" sz="1900" dirty="0">
                <a:latin typeface="Consolas" panose="020B0609020204030204" pitchFamily="49" charset="0"/>
                <a:cs typeface="Consolas" panose="020B0609020204030204" pitchFamily="49" charset="0"/>
              </a:rPr>
              <a:t>param_list = {</a:t>
            </a:r>
            <a:r>
              <a:rPr lang="pt-BR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'param1' 'param2' 'param3' 'paramN'</a:t>
            </a:r>
            <a:r>
              <a:rPr lang="pt-BR" sz="19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make a command on a new line for each parameter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command_list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[];</a:t>
            </a:r>
          </a:p>
          <a:p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ii = 1:length(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param_list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   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command_list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[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command_list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'run_my_function.sh '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'/</a:t>
            </a:r>
            <a:r>
              <a:rPr lang="en-US" sz="19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9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-compiler/v90 '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param_list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{ii}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'\n'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];    </a:t>
            </a:r>
          </a:p>
          <a:p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write the commands into a swarm file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file_handle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fopen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9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myjobs.swarm'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9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</a:t>
            </a:r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+'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fprintf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file_handle,command_list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fclose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file_handle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1525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4" y="1"/>
            <a:ext cx="914400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85" y="1166827"/>
            <a:ext cx="8084264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 swarm file: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myjobs.swarm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param1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param2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param3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paramN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2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4" y="1"/>
            <a:ext cx="914400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85" y="1166827"/>
            <a:ext cx="7378943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Remember: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Inputs are strings</a:t>
            </a: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20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20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20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20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8196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" y="1"/>
            <a:ext cx="12192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87" y="1004779"/>
            <a:ext cx="647164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Arrays as input to compiled functions</a:t>
            </a:r>
          </a:p>
          <a:p>
            <a:pPr lvl="1"/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param1 =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4     1     0     2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4     4     0     5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2     0     4     0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3     1     3     2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&gt;&gt; param1 = [</a:t>
            </a:r>
            <a:r>
              <a:rPr lang="en-US" sz="24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'"'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mat2str(param1) </a:t>
            </a:r>
            <a:r>
              <a:rPr lang="en-US" sz="24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'"'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param1 =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"[4 1 0 2;4 4 0 5;2 0 4 0;3 1 3 2]"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" y="1"/>
            <a:ext cx="12192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78" y="680692"/>
            <a:ext cx="9177512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Arrays as input to compiled functions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"[4 1 0 2;4 4 0 5;2 0 4 0;3 1 3 2]"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"[2 2 4 1;4 2 1 1;4 3 3 2;1 4 3 5]"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"[2 1 5 1;3 3 3 4;1 3 1 1;4 4 1 4]"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"[1 1 4 1;5 3 3 4;2 2 3 4;1 2 5 2]"</a:t>
            </a:r>
          </a:p>
          <a:p>
            <a:endParaRPr lang="en-US" sz="2000" dirty="0">
              <a:solidFill>
                <a:srgbClr val="934BC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dirty="0">
              <a:solidFill>
                <a:srgbClr val="934BC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385" y="1166827"/>
            <a:ext cx="6641562" cy="4847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param1 =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[4 1 0 2;4 4 0 5;2 0 4 0;3 1 3 2]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'param1 = %s'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,param1))</a:t>
            </a:r>
          </a:p>
          <a:p>
            <a:pPr lvl="2"/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param1 =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4     1     0     2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4     4     0     5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2     0     4     0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3     1     3     2</a:t>
            </a:r>
            <a:endParaRPr lang="en-US" sz="28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385" y="1004779"/>
            <a:ext cx="6061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Arrays as input to compiled functions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3" y="1926"/>
            <a:ext cx="9142077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</p:spTree>
    <p:extLst>
      <p:ext uri="{BB962C8B-B14F-4D97-AF65-F5344CB8AC3E}">
        <p14:creationId xmlns:p14="http://schemas.microsoft.com/office/powerpoint/2010/main" val="29285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387" y="1166827"/>
            <a:ext cx="7661072" cy="287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&gt;&gt; param1 = {</a:t>
            </a:r>
            <a:r>
              <a:rPr lang="en-US" sz="24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4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Bill'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4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'Steve'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4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'Linus'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4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'Cleve</a:t>
            </a:r>
            <a:r>
              <a:rPr lang="en-US" sz="24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param1 = 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'Bill'    'Steve'    'Linus'    'Cleve'</a:t>
            </a: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387" y="1004779"/>
            <a:ext cx="6742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Cell arrays as input to compiled functions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5" y="1926"/>
            <a:ext cx="9142075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</p:spTree>
    <p:extLst>
      <p:ext uri="{BB962C8B-B14F-4D97-AF65-F5344CB8AC3E}">
        <p14:creationId xmlns:p14="http://schemas.microsoft.com/office/powerpoint/2010/main" val="376777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086" y="1933545"/>
            <a:ext cx="8910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part1=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'6'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part2=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'7'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([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ultimate_answer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' 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part1 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* ' 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part2])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ultimate_answer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42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Quick review of a few MATLAB tricks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390" y="1166821"/>
            <a:ext cx="97334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289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384" y="1166826"/>
            <a:ext cx="8148384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param1 = {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Bill'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'Steve'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'Linus'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'Cleve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da-DK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param_str = []; </a:t>
            </a:r>
          </a:p>
          <a:p>
            <a:r>
              <a:rPr lang="da-DK" sz="21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 ii = 1:length(param1) </a:t>
            </a:r>
          </a:p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    param_str = [param_str </a:t>
            </a:r>
            <a:r>
              <a:rPr lang="da-DK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''''</a:t>
            </a:r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 param1{ii} </a:t>
            </a:r>
            <a:r>
              <a:rPr lang="da-DK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'''' ','</a:t>
            </a:r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]; </a:t>
            </a:r>
          </a:p>
          <a:p>
            <a:r>
              <a:rPr lang="da-DK" sz="21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endParaRPr lang="da-DK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param1 = [</a:t>
            </a:r>
            <a:r>
              <a:rPr lang="da-DK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'"{'</a:t>
            </a:r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 param_str(1:end-1) </a:t>
            </a:r>
            <a:r>
              <a:rPr lang="da-DK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'}"'</a:t>
            </a:r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endParaRPr lang="da-DK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param1</a:t>
            </a:r>
          </a:p>
          <a:p>
            <a:endParaRPr lang="da-DK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param1 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"{'</a:t>
            </a:r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Bill','Steve','Linus','Cleve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'}"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384" y="1004779"/>
            <a:ext cx="6742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Cell arrays as input to compiled functions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2" y="1926"/>
            <a:ext cx="12192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</p:spTree>
    <p:extLst>
      <p:ext uri="{BB962C8B-B14F-4D97-AF65-F5344CB8AC3E}">
        <p14:creationId xmlns:p14="http://schemas.microsoft.com/office/powerpoint/2010/main" val="36452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" y="1"/>
            <a:ext cx="9143992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80" y="680692"/>
            <a:ext cx="9177512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Cell arrays as input to compiled functions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"{'</a:t>
            </a:r>
            <a:r>
              <a:rPr lang="en-US" sz="15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Bill','Steve','Linus','Cleve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'}"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"{'</a:t>
            </a:r>
            <a:r>
              <a:rPr lang="en-US" sz="15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Hank','Dean','Doc','Brock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'}"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"{'Sheila','</a:t>
            </a:r>
            <a:r>
              <a:rPr lang="en-US" sz="15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Triana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','</a:t>
            </a:r>
            <a:r>
              <a:rPr lang="en-US" sz="15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Kim','Sally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'}"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"{'</a:t>
            </a:r>
            <a:r>
              <a:rPr lang="en-US" sz="15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Walt','Jesse','Gus','Mike</a:t>
            </a:r>
            <a:r>
              <a:rPr lang="en-US" sz="15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'}"</a:t>
            </a:r>
          </a:p>
          <a:p>
            <a:endParaRPr lang="en-US" sz="2000" dirty="0">
              <a:solidFill>
                <a:srgbClr val="934BC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dirty="0">
              <a:solidFill>
                <a:srgbClr val="934BC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387" y="1166827"/>
            <a:ext cx="749115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400" dirty="0">
                <a:latin typeface="Consolas" panose="020B0609020204030204" pitchFamily="49" charset="0"/>
                <a:cs typeface="Consolas" panose="020B0609020204030204" pitchFamily="49" charset="0"/>
              </a:rPr>
              <a:t>param1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{'</a:t>
            </a:r>
            <a:r>
              <a:rPr lang="en-US" sz="24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Bill','Steve','Linus','Cleve</a:t>
            </a:r>
            <a:r>
              <a:rPr lang="en-US" sz="24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'}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'param1 = %s'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,param1))</a:t>
            </a:r>
          </a:p>
          <a:p>
            <a:pPr lvl="2"/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param1 = 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'Bill'    'Steve'    'Linus'    'Cleve'</a:t>
            </a:r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387" y="1004779"/>
            <a:ext cx="6742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Cell arrays as input to compiled functions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5" y="1926"/>
            <a:ext cx="9142075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</p:spTree>
    <p:extLst>
      <p:ext uri="{BB962C8B-B14F-4D97-AF65-F5344CB8AC3E}">
        <p14:creationId xmlns:p14="http://schemas.microsoft.com/office/powerpoint/2010/main" val="29236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385" y="1166827"/>
            <a:ext cx="5112297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round(rand(4)*10)</a:t>
            </a:r>
          </a:p>
          <a:p>
            <a:pPr lvl="2"/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4     1     0     2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4     4     0     5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2     0     4     0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3     1     3     2</a:t>
            </a:r>
            <a:endParaRPr lang="en-US" sz="28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endParaRPr lang="en-US" sz="21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3" y="1926"/>
            <a:ext cx="9142077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387" y="1004779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.mat files as input</a:t>
            </a:r>
          </a:p>
        </p:txBody>
      </p:sp>
    </p:spTree>
    <p:extLst>
      <p:ext uri="{BB962C8B-B14F-4D97-AF65-F5344CB8AC3E}">
        <p14:creationId xmlns:p14="http://schemas.microsoft.com/office/powerpoint/2010/main" val="35012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387" y="1555426"/>
            <a:ext cx="6782626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how many files?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fileN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4;</a:t>
            </a:r>
          </a:p>
          <a:p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make a directory for .mat files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mat_dir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'~/</a:t>
            </a:r>
            <a:r>
              <a:rPr lang="en-US" sz="1900" dirty="0" err="1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mat_dir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';</a:t>
            </a:r>
          </a:p>
          <a:p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~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isdir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mat_dir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mat_dir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generate arrays and save in .mat files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for ii = 1:fileN   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round(rand(4)*10);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filename =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'%s.mat',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num2str(ii));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save(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fullfile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mat_dir,filename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900" dirty="0" err="1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    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387" y="1004779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.mat files as input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5" y="1926"/>
            <a:ext cx="9142075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</p:spTree>
    <p:extLst>
      <p:ext uri="{BB962C8B-B14F-4D97-AF65-F5344CB8AC3E}">
        <p14:creationId xmlns:p14="http://schemas.microsoft.com/office/powerpoint/2010/main" val="1539029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387" y="920426"/>
            <a:ext cx="6109365" cy="564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list all the files in a directory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mat_dir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'~/</a:t>
            </a:r>
            <a:r>
              <a:rPr lang="en-US" sz="1900" dirty="0" err="1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mat_dir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file_list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what(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mat_dir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file_list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file_list.mat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make a command on a new line for each file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command_list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[];</a:t>
            </a:r>
          </a:p>
          <a:p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ii = 1:length(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file_list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command_list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[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command_list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'run_my_function.sh '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'/</a:t>
            </a:r>
            <a:r>
              <a:rPr lang="en-US" sz="1900" dirty="0" err="1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900" dirty="0" err="1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matlab-comiler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/v90 '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file_list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{ii}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'\n'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];    </a:t>
            </a:r>
          </a:p>
          <a:p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write the commands into a swarm file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file_handle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fopen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900" dirty="0" err="1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myjobs.swarm'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900" dirty="0" err="1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</a:t>
            </a:r>
            <a:r>
              <a:rPr lang="en-US" sz="19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+'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fprintf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file_handle,command_list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fclose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file_handle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5" y="1926"/>
            <a:ext cx="9142075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</p:spTree>
    <p:extLst>
      <p:ext uri="{BB962C8B-B14F-4D97-AF65-F5344CB8AC3E}">
        <p14:creationId xmlns:p14="http://schemas.microsoft.com/office/powerpoint/2010/main" val="33867032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25" y="1926"/>
            <a:ext cx="9142075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385" y="1166827"/>
            <a:ext cx="7943200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20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1.mat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20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2.mat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20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3.mat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run_my_function.sh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-compiler/v90 </a:t>
            </a:r>
            <a:r>
              <a:rPr lang="en-US" sz="20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4.mat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387" y="1004779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.mat files as input</a:t>
            </a:r>
          </a:p>
        </p:txBody>
      </p:sp>
    </p:spTree>
    <p:extLst>
      <p:ext uri="{BB962C8B-B14F-4D97-AF65-F5344CB8AC3E}">
        <p14:creationId xmlns:p14="http://schemas.microsoft.com/office/powerpoint/2010/main" val="1333059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25" y="1926"/>
            <a:ext cx="9142075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385" y="1166827"/>
            <a:ext cx="4698722" cy="4816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my_function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(filename)</a:t>
            </a:r>
          </a:p>
          <a:p>
            <a:endParaRPr lang="en-US" sz="2000" dirty="0">
              <a:solidFill>
                <a:srgbClr val="934BC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load(filename,</a:t>
            </a:r>
            <a:r>
              <a:rPr lang="en-US" sz="20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000" dirty="0" err="1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2000" dirty="0">
                <a:solidFill>
                  <a:srgbClr val="AC75D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</a:t>
            </a:r>
            <a:r>
              <a:rPr lang="en-US" sz="2000" dirty="0" err="1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20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</a:p>
          <a:p>
            <a:endParaRPr lang="en-US" sz="2000" dirty="0">
              <a:solidFill>
                <a:srgbClr val="00D2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   4     1     0     2</a:t>
            </a:r>
          </a:p>
          <a:p>
            <a:r>
              <a:rPr lang="en-US" sz="20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   4     4     0     5</a:t>
            </a:r>
          </a:p>
          <a:p>
            <a:r>
              <a:rPr lang="en-US" sz="20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   2     0     4     0</a:t>
            </a:r>
          </a:p>
          <a:p>
            <a:r>
              <a:rPr lang="en-US" sz="20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   3     1     3     2</a:t>
            </a:r>
          </a:p>
          <a:p>
            <a:endParaRPr lang="en-US" sz="2000" dirty="0">
              <a:solidFill>
                <a:srgbClr val="934BC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code that uses input1 below...</a:t>
            </a:r>
          </a:p>
          <a:p>
            <a:r>
              <a:rPr lang="en-US" sz="2000" dirty="0">
                <a:solidFill>
                  <a:srgbClr val="00D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387" y="1004779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.mat files as input</a:t>
            </a:r>
          </a:p>
        </p:txBody>
      </p:sp>
    </p:spTree>
    <p:extLst>
      <p:ext uri="{BB962C8B-B14F-4D97-AF65-F5344CB8AC3E}">
        <p14:creationId xmlns:p14="http://schemas.microsoft.com/office/powerpoint/2010/main" val="22286119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" y="1"/>
            <a:ext cx="914399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5" y="1166826"/>
            <a:ext cx="578395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Calling swarm to run file in terminal</a:t>
            </a: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 swarm -f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myjobs.swarm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10258332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within MATLAB</a:t>
            </a: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967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!swarm -f </a:t>
            </a:r>
            <a:r>
              <a:rPr lang="en-US" sz="2400" dirty="0" err="1">
                <a:solidFill>
                  <a:srgbClr val="967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myjobs.swarm</a:t>
            </a:r>
            <a:endParaRPr lang="en-US" sz="2400" dirty="0">
              <a:solidFill>
                <a:srgbClr val="9672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10258333</a:t>
            </a:r>
          </a:p>
        </p:txBody>
      </p:sp>
    </p:spTree>
    <p:extLst>
      <p:ext uri="{BB962C8B-B14F-4D97-AF65-F5344CB8AC3E}">
        <p14:creationId xmlns:p14="http://schemas.microsoft.com/office/powerpoint/2010/main" val="23980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" y="1"/>
            <a:ext cx="9143993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6" y="1166827"/>
            <a:ext cx="857055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Even better from within MATLAB (capture the job id)!</a:t>
            </a:r>
          </a:p>
          <a:p>
            <a:endParaRPr lang="en-US" sz="2400" dirty="0">
              <a:solidFill>
                <a:srgbClr val="9672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evalc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'!swarm -f </a:t>
            </a:r>
            <a:r>
              <a:rPr lang="en-US" sz="24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myjobs.swarm</a:t>
            </a:r>
            <a:r>
              <a:rPr lang="en-US" sz="24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10259035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3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086" y="1933545"/>
            <a:ext cx="8910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part1=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'6'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part2=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'7'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ultimate_answer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%s * %s'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,part1,part2))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ultimate_answer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42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Quick review of a few MATLAB tricks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390" y="1166821"/>
            <a:ext cx="491673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'command'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541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" y="1"/>
            <a:ext cx="9143993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6" y="1166827"/>
            <a:ext cx="86146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Setting up dependencies with job ids </a:t>
            </a:r>
          </a:p>
          <a:p>
            <a:endParaRPr lang="en-US" sz="2400" dirty="0">
              <a:solidFill>
                <a:srgbClr val="9672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$ swarm -f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myjobs.swarm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10258332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$ swarm -f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anotherjob.swarm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-dependency=afterany:10258332</a:t>
            </a:r>
          </a:p>
        </p:txBody>
      </p:sp>
    </p:spTree>
    <p:extLst>
      <p:ext uri="{BB962C8B-B14F-4D97-AF65-F5344CB8AC3E}">
        <p14:creationId xmlns:p14="http://schemas.microsoft.com/office/powerpoint/2010/main" val="25829807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" y="1"/>
            <a:ext cx="9143993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6" y="1166827"/>
            <a:ext cx="86146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Setting up dynamic dependencies with captured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job ids in MATLAB</a:t>
            </a:r>
          </a:p>
          <a:p>
            <a:endParaRPr lang="en-US" sz="2400" dirty="0">
              <a:solidFill>
                <a:srgbClr val="9672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evalc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'!swarm -f </a:t>
            </a:r>
            <a:r>
              <a:rPr lang="en-US" sz="16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myjobs.swarm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'!swarm -f </a:t>
            </a:r>
            <a:r>
              <a:rPr lang="en-US" sz="16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anotherjob.swarm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dependency=</a:t>
            </a:r>
            <a:r>
              <a:rPr lang="en-US" sz="16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afterany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:%s'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10258333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12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" y="1"/>
            <a:ext cx="9143993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6" y="1166827"/>
            <a:ext cx="86146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Setting up dynamic dependencies with captured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job ids in MATLAB</a:t>
            </a:r>
          </a:p>
          <a:p>
            <a:endParaRPr lang="en-US" sz="2400" dirty="0">
              <a:solidFill>
                <a:srgbClr val="9672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evalc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'!swarm -f job1.swarm'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evalc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'!swarm -f job2.swarm dependency=</a:t>
            </a:r>
            <a:r>
              <a:rPr lang="en-US" sz="16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afterany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:%s'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evalc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'!swarm -f job3.swarm dependency=</a:t>
            </a:r>
            <a:r>
              <a:rPr lang="en-US" sz="16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afterany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:%s'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pPr lvl="0"/>
            <a:endParaRPr lang="en-US" sz="16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evalc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'!swarm -f </a:t>
            </a:r>
            <a:r>
              <a:rPr lang="en-US" sz="16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jobN.swarm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dependency=</a:t>
            </a:r>
            <a:r>
              <a:rPr lang="en-US" sz="16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afterany</a:t>
            </a:r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:%s'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16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14898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83369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Steps to running parallel MATLAB jobs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Monitoring jobs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concrete example (processing image files)</a:t>
            </a:r>
          </a:p>
          <a:p>
            <a:pPr lvl="1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5799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–r /data/classes/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swarm_example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/data/$USER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920067"/>
            <a:ext cx="8991600" cy="2298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996158"/>
            <a:ext cx="9144000" cy="212746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87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83369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Steps to running parallel MATLAB jobs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Developing code interactively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Compiling code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Writing swarm files and calling swarm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Monitoring jobs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concrete example (processing image files)</a:t>
            </a:r>
          </a:p>
          <a:p>
            <a:pPr lvl="1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5799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–r /data/classes/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swarm_example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/data/$USER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622799"/>
            <a:ext cx="8991600" cy="159577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996158"/>
            <a:ext cx="9144000" cy="275924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801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" y="1"/>
            <a:ext cx="9143993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Monitoring jobs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6" y="1166827"/>
            <a:ext cx="86146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squeue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-j 10258333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squeue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-u username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jobload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-j 10258333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jobload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-u username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sjobs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-j 10258333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sjobs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-u username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jobhist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985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" y="1"/>
            <a:ext cx="9143993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Monitoring jobs dynamically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96" y="1166827"/>
            <a:ext cx="86146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</a:t>
            </a:r>
            <a:r>
              <a:rPr lang="en-US" sz="28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squeue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-j %s',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</a:t>
            </a:r>
            <a:r>
              <a:rPr lang="en-US" sz="28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squeue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$USER'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</a:t>
            </a:r>
            <a:r>
              <a:rPr lang="en-US" sz="28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jobload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-j %s'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</a:t>
            </a:r>
            <a:r>
              <a:rPr lang="en-US" sz="28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jobload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$USER'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</a:t>
            </a:r>
            <a:r>
              <a:rPr lang="en-US" sz="28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sjobs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-j %s'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</a:t>
            </a:r>
            <a:r>
              <a:rPr lang="en-US" sz="28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sjobs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$USER'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</a:t>
            </a:r>
            <a:r>
              <a:rPr lang="en-US" sz="28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jobhist</a:t>
            </a:r>
            <a:r>
              <a:rPr lang="en-US" sz="28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%s'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jobid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311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" y="1"/>
            <a:ext cx="9143993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Monitoring jobs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6054" y="1704707"/>
            <a:ext cx="8614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myjobs.o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myjobs.e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1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07" y="2875191"/>
            <a:ext cx="1407464" cy="6566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63919" y="2752168"/>
            <a:ext cx="9143993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Time for a break</a:t>
            </a:r>
          </a:p>
        </p:txBody>
      </p:sp>
    </p:spTree>
    <p:extLst>
      <p:ext uri="{BB962C8B-B14F-4D97-AF65-F5344CB8AC3E}">
        <p14:creationId xmlns:p14="http://schemas.microsoft.com/office/powerpoint/2010/main" val="226556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086" y="1933545"/>
            <a:ext cx="891091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&gt;&gt; part1=</a:t>
            </a:r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'6'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part2=</a:t>
            </a:r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'7'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my_string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evalc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9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ultimate_answer</a:t>
            </a:r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%s * %s'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,part1,part2));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my_string</a:t>
            </a:r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my_string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ultimate_answer</a:t>
            </a:r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endParaRPr lang="en-US" sz="1900" dirty="0">
              <a:solidFill>
                <a:srgbClr val="934BC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42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Quick review of a few MATLAB tricks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390" y="1166821"/>
            <a:ext cx="117051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evalc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2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121" y="1831947"/>
            <a:ext cx="89109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whoami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Undefined function or variable '</a:t>
            </a:r>
            <a:r>
              <a:rPr lang="en-US" sz="21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whoami</a:t>
            </a:r>
            <a:r>
              <a:rPr lang="en-US" sz="21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'.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en-US" sz="2100" dirty="0">
                <a:solidFill>
                  <a:srgbClr val="967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2100" dirty="0" err="1">
                <a:solidFill>
                  <a:srgbClr val="967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whoami</a:t>
            </a:r>
            <a:endParaRPr lang="en-US" sz="2100" dirty="0">
              <a:solidFill>
                <a:srgbClr val="9672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godlovedc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&gt;&gt; user =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evalc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</a:t>
            </a:r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whoami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), host =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evalc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'!hostname'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user = </a:t>
            </a:r>
          </a:p>
          <a:p>
            <a:r>
              <a:rPr lang="en-US" sz="2100" dirty="0" err="1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godlovedc</a:t>
            </a:r>
            <a:endParaRPr lang="en-US" sz="2100" dirty="0">
              <a:solidFill>
                <a:srgbClr val="934BC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host = </a:t>
            </a:r>
          </a:p>
          <a:p>
            <a:r>
              <a:rPr lang="en-US" sz="2100" dirty="0">
                <a:solidFill>
                  <a:srgbClr val="934BC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cn1653</a:t>
            </a:r>
          </a:p>
          <a:p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Quick review of a few MATLAB tricks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390" y="1166821"/>
            <a:ext cx="649889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!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(pronounced bang, similar to system)</a:t>
            </a: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2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Quick review of a few MATLAB tricks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390" y="1166821"/>
            <a:ext cx="1564852" cy="426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fprintf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evalc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pPr lvl="1"/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5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3118</TotalTime>
  <Words>3627</Words>
  <Application>Microsoft Macintosh PowerPoint</Application>
  <PresentationFormat>On-screen Show (4:3)</PresentationFormat>
  <Paragraphs>725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Consolas</vt:lpstr>
      <vt:lpstr>Office Theme</vt:lpstr>
      <vt:lpstr>Parallel MATLAB jobs on Biowulf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 MATLAB jobs on Biowulf</dc:title>
  <dc:creator>aaGodlove, David (NIH/CIT) [C]</dc:creator>
  <cp:lastModifiedBy>Susan</cp:lastModifiedBy>
  <cp:revision>244</cp:revision>
  <dcterms:created xsi:type="dcterms:W3CDTF">2015-12-31T18:41:06Z</dcterms:created>
  <dcterms:modified xsi:type="dcterms:W3CDTF">2021-04-22T18:29:51Z</dcterms:modified>
</cp:coreProperties>
</file>