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63"/>
  </p:notesMasterIdLst>
  <p:sldIdLst>
    <p:sldId id="257" r:id="rId3"/>
    <p:sldId id="258" r:id="rId4"/>
    <p:sldId id="518" r:id="rId5"/>
    <p:sldId id="591" r:id="rId6"/>
    <p:sldId id="589" r:id="rId7"/>
    <p:sldId id="623" r:id="rId8"/>
    <p:sldId id="595" r:id="rId9"/>
    <p:sldId id="614" r:id="rId10"/>
    <p:sldId id="290" r:id="rId11"/>
    <p:sldId id="260" r:id="rId12"/>
    <p:sldId id="261" r:id="rId13"/>
    <p:sldId id="262" r:id="rId14"/>
    <p:sldId id="263" r:id="rId15"/>
    <p:sldId id="332" r:id="rId16"/>
    <p:sldId id="488" r:id="rId17"/>
    <p:sldId id="291" r:id="rId18"/>
    <p:sldId id="265" r:id="rId19"/>
    <p:sldId id="264" r:id="rId20"/>
    <p:sldId id="512" r:id="rId21"/>
    <p:sldId id="269" r:id="rId22"/>
    <p:sldId id="266" r:id="rId23"/>
    <p:sldId id="514" r:id="rId24"/>
    <p:sldId id="513" r:id="rId25"/>
    <p:sldId id="612" r:id="rId26"/>
    <p:sldId id="505" r:id="rId27"/>
    <p:sldId id="267" r:id="rId28"/>
    <p:sldId id="272" r:id="rId29"/>
    <p:sldId id="489" r:id="rId30"/>
    <p:sldId id="271" r:id="rId31"/>
    <p:sldId id="273" r:id="rId32"/>
    <p:sldId id="658" r:id="rId33"/>
    <p:sldId id="411" r:id="rId34"/>
    <p:sldId id="412" r:id="rId35"/>
    <p:sldId id="526" r:id="rId36"/>
    <p:sldId id="516" r:id="rId37"/>
    <p:sldId id="587" r:id="rId38"/>
    <p:sldId id="588" r:id="rId39"/>
    <p:sldId id="590" r:id="rId40"/>
    <p:sldId id="517" r:id="rId41"/>
    <p:sldId id="418" r:id="rId42"/>
    <p:sldId id="635" r:id="rId43"/>
    <p:sldId id="593" r:id="rId44"/>
    <p:sldId id="520" r:id="rId45"/>
    <p:sldId id="661" r:id="rId46"/>
    <p:sldId id="274" r:id="rId47"/>
    <p:sldId id="275" r:id="rId48"/>
    <p:sldId id="525" r:id="rId49"/>
    <p:sldId id="519" r:id="rId50"/>
    <p:sldId id="277" r:id="rId51"/>
    <p:sldId id="276" r:id="rId52"/>
    <p:sldId id="279" r:id="rId53"/>
    <p:sldId id="278" r:id="rId54"/>
    <p:sldId id="473" r:id="rId55"/>
    <p:sldId id="280" r:id="rId56"/>
    <p:sldId id="281" r:id="rId57"/>
    <p:sldId id="293" r:id="rId58"/>
    <p:sldId id="486" r:id="rId59"/>
    <p:sldId id="487" r:id="rId60"/>
    <p:sldId id="335" r:id="rId61"/>
    <p:sldId id="300" r:id="rId62"/>
    <p:sldId id="333" r:id="rId63"/>
    <p:sldId id="305" r:id="rId64"/>
    <p:sldId id="306" r:id="rId65"/>
    <p:sldId id="601" r:id="rId66"/>
    <p:sldId id="308" r:id="rId67"/>
    <p:sldId id="602" r:id="rId68"/>
    <p:sldId id="312" r:id="rId69"/>
    <p:sldId id="604" r:id="rId70"/>
    <p:sldId id="605" r:id="rId71"/>
    <p:sldId id="317" r:id="rId72"/>
    <p:sldId id="314" r:id="rId73"/>
    <p:sldId id="316" r:id="rId74"/>
    <p:sldId id="313" r:id="rId75"/>
    <p:sldId id="309" r:id="rId76"/>
    <p:sldId id="606" r:id="rId77"/>
    <p:sldId id="311" r:id="rId78"/>
    <p:sldId id="310" r:id="rId79"/>
    <p:sldId id="323" r:id="rId80"/>
    <p:sldId id="324" r:id="rId81"/>
    <p:sldId id="325" r:id="rId82"/>
    <p:sldId id="326" r:id="rId83"/>
    <p:sldId id="545" r:id="rId84"/>
    <p:sldId id="546" r:id="rId85"/>
    <p:sldId id="543" r:id="rId86"/>
    <p:sldId id="548" r:id="rId87"/>
    <p:sldId id="594" r:id="rId88"/>
    <p:sldId id="547" r:id="rId89"/>
    <p:sldId id="544" r:id="rId90"/>
    <p:sldId id="624" r:id="rId91"/>
    <p:sldId id="673" r:id="rId92"/>
    <p:sldId id="557" r:id="rId93"/>
    <p:sldId id="617" r:id="rId94"/>
    <p:sldId id="622" r:id="rId95"/>
    <p:sldId id="618" r:id="rId96"/>
    <p:sldId id="619" r:id="rId97"/>
    <p:sldId id="620" r:id="rId98"/>
    <p:sldId id="621" r:id="rId99"/>
    <p:sldId id="468" r:id="rId100"/>
    <p:sldId id="462" r:id="rId101"/>
    <p:sldId id="470" r:id="rId102"/>
    <p:sldId id="515" r:id="rId103"/>
    <p:sldId id="463" r:id="rId104"/>
    <p:sldId id="464" r:id="rId105"/>
    <p:sldId id="466" r:id="rId106"/>
    <p:sldId id="465" r:id="rId107"/>
    <p:sldId id="467" r:id="rId108"/>
    <p:sldId id="663" r:id="rId109"/>
    <p:sldId id="664" r:id="rId110"/>
    <p:sldId id="528" r:id="rId111"/>
    <p:sldId id="294" r:id="rId112"/>
    <p:sldId id="295" r:id="rId113"/>
    <p:sldId id="282" r:id="rId114"/>
    <p:sldId id="283" r:id="rId115"/>
    <p:sldId id="542" r:id="rId116"/>
    <p:sldId id="284" r:id="rId117"/>
    <p:sldId id="285" r:id="rId118"/>
    <p:sldId id="461" r:id="rId119"/>
    <p:sldId id="286" r:id="rId120"/>
    <p:sldId id="506" r:id="rId121"/>
    <p:sldId id="529" r:id="rId122"/>
    <p:sldId id="336" r:id="rId123"/>
    <p:sldId id="318" r:id="rId124"/>
    <p:sldId id="319" r:id="rId125"/>
    <p:sldId id="337" r:id="rId126"/>
    <p:sldId id="320" r:id="rId127"/>
    <p:sldId id="338" r:id="rId128"/>
    <p:sldId id="339" r:id="rId129"/>
    <p:sldId id="340" r:id="rId130"/>
    <p:sldId id="341" r:id="rId131"/>
    <p:sldId id="599" r:id="rId132"/>
    <p:sldId id="600" r:id="rId133"/>
    <p:sldId id="532" r:id="rId134"/>
    <p:sldId id="343" r:id="rId135"/>
    <p:sldId id="344" r:id="rId136"/>
    <p:sldId id="345" r:id="rId137"/>
    <p:sldId id="346" r:id="rId138"/>
    <p:sldId id="401" r:id="rId139"/>
    <p:sldId id="402" r:id="rId140"/>
    <p:sldId id="636" r:id="rId141"/>
    <p:sldId id="403" r:id="rId142"/>
    <p:sldId id="534" r:id="rId143"/>
    <p:sldId id="357" r:id="rId144"/>
    <p:sldId id="349" r:id="rId145"/>
    <p:sldId id="396" r:id="rId146"/>
    <p:sldId id="535" r:id="rId147"/>
    <p:sldId id="350" r:id="rId148"/>
    <p:sldId id="386" r:id="rId149"/>
    <p:sldId id="538" r:id="rId150"/>
    <p:sldId id="351" r:id="rId151"/>
    <p:sldId id="352" r:id="rId152"/>
    <p:sldId id="508" r:id="rId153"/>
    <p:sldId id="510" r:id="rId154"/>
    <p:sldId id="511" r:id="rId155"/>
    <p:sldId id="541" r:id="rId156"/>
    <p:sldId id="662" r:id="rId157"/>
    <p:sldId id="389" r:id="rId158"/>
    <p:sldId id="353" r:id="rId159"/>
    <p:sldId id="406" r:id="rId160"/>
    <p:sldId id="397" r:id="rId161"/>
    <p:sldId id="407" r:id="rId162"/>
    <p:sldId id="354" r:id="rId163"/>
    <p:sldId id="408" r:id="rId164"/>
    <p:sldId id="398" r:id="rId165"/>
    <p:sldId id="400" r:id="rId166"/>
    <p:sldId id="399" r:id="rId167"/>
    <p:sldId id="539" r:id="rId168"/>
    <p:sldId id="660" r:id="rId169"/>
    <p:sldId id="395" r:id="rId170"/>
    <p:sldId id="342" r:id="rId171"/>
    <p:sldId id="609" r:id="rId172"/>
    <p:sldId id="580" r:id="rId173"/>
    <p:sldId id="610" r:id="rId174"/>
    <p:sldId id="585" r:id="rId175"/>
    <p:sldId id="359" r:id="rId176"/>
    <p:sldId id="582" r:id="rId177"/>
    <p:sldId id="583" r:id="rId178"/>
    <p:sldId id="584" r:id="rId179"/>
    <p:sldId id="361" r:id="rId180"/>
    <p:sldId id="362" r:id="rId181"/>
    <p:sldId id="611" r:id="rId182"/>
    <p:sldId id="364" r:id="rId183"/>
    <p:sldId id="537" r:id="rId184"/>
    <p:sldId id="409" r:id="rId185"/>
    <p:sldId id="422" r:id="rId186"/>
    <p:sldId id="549" r:id="rId187"/>
    <p:sldId id="665" r:id="rId188"/>
    <p:sldId id="641" r:id="rId189"/>
    <p:sldId id="321" r:id="rId190"/>
    <p:sldId id="322" r:id="rId191"/>
    <p:sldId id="471" r:id="rId192"/>
    <p:sldId id="649" r:id="rId193"/>
    <p:sldId id="651" r:id="rId194"/>
    <p:sldId id="650" r:id="rId195"/>
    <p:sldId id="615" r:id="rId196"/>
    <p:sldId id="653" r:id="rId197"/>
    <p:sldId id="643" r:id="rId198"/>
    <p:sldId id="616" r:id="rId199"/>
    <p:sldId id="648" r:id="rId200"/>
    <p:sldId id="536" r:id="rId201"/>
    <p:sldId id="639" r:id="rId202"/>
    <p:sldId id="666" r:id="rId203"/>
    <p:sldId id="421" r:id="rId204"/>
    <p:sldId id="368" r:id="rId205"/>
    <p:sldId id="369" r:id="rId206"/>
    <p:sldId id="637" r:id="rId207"/>
    <p:sldId id="638" r:id="rId208"/>
    <p:sldId id="586" r:id="rId209"/>
    <p:sldId id="370" r:id="rId210"/>
    <p:sldId id="371" r:id="rId211"/>
    <p:sldId id="372" r:id="rId212"/>
    <p:sldId id="373" r:id="rId213"/>
    <p:sldId id="374" r:id="rId214"/>
    <p:sldId id="375" r:id="rId215"/>
    <p:sldId id="625" r:id="rId216"/>
    <p:sldId id="556" r:id="rId217"/>
    <p:sldId id="522" r:id="rId218"/>
    <p:sldId id="644" r:id="rId219"/>
    <p:sldId id="592" r:id="rId220"/>
    <p:sldId id="425" r:id="rId221"/>
    <p:sldId id="654" r:id="rId222"/>
    <p:sldId id="633" r:id="rId223"/>
    <p:sldId id="655" r:id="rId224"/>
    <p:sldId id="437" r:id="rId225"/>
    <p:sldId id="443" r:id="rId226"/>
    <p:sldId id="630" r:id="rId227"/>
    <p:sldId id="631" r:id="rId228"/>
    <p:sldId id="632" r:id="rId229"/>
    <p:sldId id="559" r:id="rId230"/>
    <p:sldId id="560" r:id="rId231"/>
    <p:sldId id="476" r:id="rId232"/>
    <p:sldId id="477" r:id="rId233"/>
    <p:sldId id="478" r:id="rId234"/>
    <p:sldId id="574" r:id="rId235"/>
    <p:sldId id="667" r:id="rId236"/>
    <p:sldId id="671" r:id="rId237"/>
    <p:sldId id="480" r:id="rId238"/>
    <p:sldId id="481" r:id="rId239"/>
    <p:sldId id="626" r:id="rId240"/>
    <p:sldId id="627" r:id="rId241"/>
    <p:sldId id="672" r:id="rId242"/>
    <p:sldId id="628" r:id="rId243"/>
    <p:sldId id="629" r:id="rId244"/>
    <p:sldId id="656" r:id="rId245"/>
    <p:sldId id="657" r:id="rId246"/>
    <p:sldId id="561" r:id="rId247"/>
    <p:sldId id="596" r:id="rId248"/>
    <p:sldId id="597" r:id="rId249"/>
    <p:sldId id="598" r:id="rId250"/>
    <p:sldId id="634" r:id="rId251"/>
    <p:sldId id="659" r:id="rId252"/>
    <p:sldId id="426" r:id="rId253"/>
    <p:sldId id="454" r:id="rId254"/>
    <p:sldId id="455" r:id="rId255"/>
    <p:sldId id="456" r:id="rId256"/>
    <p:sldId id="457" r:id="rId257"/>
    <p:sldId id="458" r:id="rId258"/>
    <p:sldId id="521" r:id="rId259"/>
    <p:sldId id="669" r:id="rId260"/>
    <p:sldId id="670" r:id="rId261"/>
    <p:sldId id="446" r:id="rId2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Introduction" id="{09701269-9B82-9A42-A0EC-3DA350F6F2EB}">
          <p14:sldIdLst>
            <p14:sldId id="257"/>
            <p14:sldId id="258"/>
            <p14:sldId id="518"/>
            <p14:sldId id="591"/>
            <p14:sldId id="589"/>
            <p14:sldId id="623"/>
            <p14:sldId id="595"/>
            <p14:sldId id="614"/>
          </p14:sldIdLst>
        </p14:section>
        <p14:section name="History and Introduction" id="{4CFCC5AE-9E2F-4541-80D8-4E8CAB7CEDBB}">
          <p14:sldIdLst>
            <p14:sldId id="290"/>
            <p14:sldId id="260"/>
            <p14:sldId id="261"/>
            <p14:sldId id="262"/>
            <p14:sldId id="263"/>
            <p14:sldId id="332"/>
            <p14:sldId id="488"/>
          </p14:sldIdLst>
        </p14:section>
        <p14:section name="Essentials" id="{C69395CA-31B1-DE44-BAC2-542FC51D24B7}">
          <p14:sldIdLst>
            <p14:sldId id="291"/>
            <p14:sldId id="265"/>
            <p14:sldId id="264"/>
          </p14:sldIdLst>
        </p14:section>
        <p14:section name="Potpourri Of Commands" id="{D9C6DD07-8C2C-144D-8FBC-CD93971E8700}">
          <p14:sldIdLst>
            <p14:sldId id="512"/>
            <p14:sldId id="269"/>
            <p14:sldId id="266"/>
            <p14:sldId id="514"/>
          </p14:sldIdLst>
        </p14:section>
        <p14:section name="Documentation" id="{3E85149C-3E75-8744-BE14-FC2C56AC4277}">
          <p14:sldIdLst>
            <p14:sldId id="513"/>
            <p14:sldId id="612"/>
            <p14:sldId id="505"/>
            <p14:sldId id="267"/>
            <p14:sldId id="272"/>
            <p14:sldId id="489"/>
            <p14:sldId id="271"/>
            <p14:sldId id="273"/>
            <p14:sldId id="658"/>
          </p14:sldIdLst>
        </p14:section>
        <p14:section name="Scripting" id="{71CCE552-A60B-6049-8673-724D040C066A}">
          <p14:sldIdLst>
            <p14:sldId id="411"/>
            <p14:sldId id="412"/>
            <p14:sldId id="526"/>
            <p14:sldId id="516"/>
            <p14:sldId id="587"/>
            <p14:sldId id="588"/>
            <p14:sldId id="590"/>
            <p14:sldId id="517"/>
            <p14:sldId id="418"/>
            <p14:sldId id="635"/>
            <p14:sldId id="593"/>
            <p14:sldId id="520"/>
            <p14:sldId id="661"/>
          </p14:sldIdLst>
        </p14:section>
        <p14:section name="Environment" id="{B15BDED2-0086-2E49-A24B-C630B88B1BA7}">
          <p14:sldIdLst>
            <p14:sldId id="274"/>
            <p14:sldId id="275"/>
            <p14:sldId id="525"/>
            <p14:sldId id="519"/>
            <p14:sldId id="277"/>
            <p14:sldId id="276"/>
            <p14:sldId id="279"/>
            <p14:sldId id="278"/>
            <p14:sldId id="473"/>
            <p14:sldId id="280"/>
            <p14:sldId id="281"/>
            <p14:sldId id="293"/>
            <p14:sldId id="486"/>
            <p14:sldId id="487"/>
          </p14:sldIdLst>
        </p14:section>
        <p14:section name="Command Line Interpreter" id="{EC9DC390-E2CA-8F47-B4E7-D5B18587220F}">
          <p14:sldIdLst>
            <p14:sldId id="335"/>
            <p14:sldId id="300"/>
            <p14:sldId id="333"/>
            <p14:sldId id="305"/>
            <p14:sldId id="306"/>
            <p14:sldId id="601"/>
            <p14:sldId id="308"/>
            <p14:sldId id="602"/>
            <p14:sldId id="312"/>
            <p14:sldId id="604"/>
            <p14:sldId id="605"/>
            <p14:sldId id="317"/>
            <p14:sldId id="314"/>
            <p14:sldId id="316"/>
            <p14:sldId id="313"/>
            <p14:sldId id="309"/>
            <p14:sldId id="606"/>
            <p14:sldId id="311"/>
            <p14:sldId id="310"/>
            <p14:sldId id="323"/>
            <p14:sldId id="324"/>
            <p14:sldId id="325"/>
            <p14:sldId id="326"/>
          </p14:sldIdLst>
        </p14:section>
        <p14:section name="Arrays" id="{6915034B-F549-8D46-A08D-F50AD4939057}">
          <p14:sldIdLst>
            <p14:sldId id="545"/>
            <p14:sldId id="546"/>
            <p14:sldId id="543"/>
            <p14:sldId id="548"/>
            <p14:sldId id="594"/>
            <p14:sldId id="547"/>
            <p14:sldId id="544"/>
            <p14:sldId id="624"/>
            <p14:sldId id="673"/>
            <p14:sldId id="557"/>
          </p14:sldIdLst>
        </p14:section>
        <p14:section name="Associative Arrays" id="{0D836853-651E-1246-8B97-D5060AFB73C6}">
          <p14:sldIdLst>
            <p14:sldId id="617"/>
            <p14:sldId id="622"/>
            <p14:sldId id="618"/>
            <p14:sldId id="619"/>
            <p14:sldId id="620"/>
            <p14:sldId id="621"/>
          </p14:sldIdLst>
        </p14:section>
        <p14:section name="Aliases and Functions" id="{13A8284C-08FF-024A-B5F0-2D2C87B097BD}">
          <p14:sldIdLst>
            <p14:sldId id="468"/>
            <p14:sldId id="462"/>
            <p14:sldId id="470"/>
            <p14:sldId id="515"/>
            <p14:sldId id="463"/>
            <p14:sldId id="464"/>
            <p14:sldId id="466"/>
            <p14:sldId id="465"/>
            <p14:sldId id="467"/>
            <p14:sldId id="663"/>
            <p14:sldId id="664"/>
            <p14:sldId id="528"/>
          </p14:sldIdLst>
        </p14:section>
        <p14:section name="Login" id="{57CB0F20-C5B1-F340-AC23-3AEEF3378972}">
          <p14:sldIdLst>
            <p14:sldId id="294"/>
            <p14:sldId id="295"/>
            <p14:sldId id="282"/>
            <p14:sldId id="283"/>
            <p14:sldId id="542"/>
            <p14:sldId id="284"/>
            <p14:sldId id="285"/>
            <p14:sldId id="461"/>
            <p14:sldId id="286"/>
            <p14:sldId id="506"/>
            <p14:sldId id="529"/>
          </p14:sldIdLst>
        </p14:section>
        <p14:section name="Simple Commands" id="{31492EAB-02D8-2A49-ADED-21A26996C55B}">
          <p14:sldIdLst>
            <p14:sldId id="336"/>
            <p14:sldId id="318"/>
            <p14:sldId id="319"/>
            <p14:sldId id="337"/>
            <p14:sldId id="320"/>
            <p14:sldId id="338"/>
            <p14:sldId id="339"/>
            <p14:sldId id="340"/>
            <p14:sldId id="341"/>
            <p14:sldId id="599"/>
            <p14:sldId id="600"/>
          </p14:sldIdLst>
        </p14:section>
        <p14:section name="Input And Output" id="{F38747C6-52FB-D248-A653-477E1BD285BF}">
          <p14:sldIdLst>
            <p14:sldId id="532"/>
            <p14:sldId id="343"/>
            <p14:sldId id="344"/>
            <p14:sldId id="345"/>
            <p14:sldId id="346"/>
            <p14:sldId id="401"/>
            <p14:sldId id="402"/>
            <p14:sldId id="636"/>
            <p14:sldId id="403"/>
            <p14:sldId id="534"/>
          </p14:sldIdLst>
        </p14:section>
        <p14:section name="Pipelines and Jobs" id="{33A58997-1F81-8747-84BF-26BD2A03553A}">
          <p14:sldIdLst>
            <p14:sldId id="357"/>
            <p14:sldId id="349"/>
            <p14:sldId id="396"/>
            <p14:sldId id="535"/>
            <p14:sldId id="350"/>
            <p14:sldId id="386"/>
            <p14:sldId id="538"/>
            <p14:sldId id="351"/>
            <p14:sldId id="352"/>
          </p14:sldIdLst>
        </p14:section>
        <p14:section name="Subshells" id="{6E31A795-70ED-1749-8A65-E49B561379BE}">
          <p14:sldIdLst>
            <p14:sldId id="508"/>
            <p14:sldId id="510"/>
            <p14:sldId id="511"/>
            <p14:sldId id="541"/>
            <p14:sldId id="662"/>
          </p14:sldIdLst>
        </p14:section>
        <p14:section name="Command Lists" id="{7D28F1EE-371E-4746-8B13-F64A8EF63A0D}">
          <p14:sldIdLst>
            <p14:sldId id="389"/>
            <p14:sldId id="353"/>
            <p14:sldId id="406"/>
            <p14:sldId id="397"/>
            <p14:sldId id="407"/>
            <p14:sldId id="354"/>
            <p14:sldId id="408"/>
            <p14:sldId id="398"/>
            <p14:sldId id="400"/>
            <p14:sldId id="399"/>
            <p14:sldId id="539"/>
            <p14:sldId id="660"/>
          </p14:sldIdLst>
        </p14:section>
        <p14:section name="Conditionals" id="{D304D831-1011-154C-AFE6-1C6A5A068086}">
          <p14:sldIdLst>
            <p14:sldId id="395"/>
            <p14:sldId id="342"/>
            <p14:sldId id="609"/>
            <p14:sldId id="580"/>
            <p14:sldId id="610"/>
            <p14:sldId id="585"/>
            <p14:sldId id="359"/>
            <p14:sldId id="582"/>
            <p14:sldId id="583"/>
            <p14:sldId id="584"/>
            <p14:sldId id="361"/>
            <p14:sldId id="362"/>
            <p14:sldId id="611"/>
            <p14:sldId id="364"/>
            <p14:sldId id="537"/>
            <p14:sldId id="409"/>
            <p14:sldId id="422"/>
            <p14:sldId id="549"/>
          </p14:sldIdLst>
        </p14:section>
        <p14:section name="Pattern Matching" id="{C6EE61B0-A195-1645-8C15-EC86E50B251E}">
          <p14:sldIdLst>
            <p14:sldId id="665"/>
            <p14:sldId id="641"/>
            <p14:sldId id="321"/>
            <p14:sldId id="322"/>
            <p14:sldId id="471"/>
            <p14:sldId id="649"/>
            <p14:sldId id="651"/>
            <p14:sldId id="650"/>
            <p14:sldId id="615"/>
            <p14:sldId id="653"/>
            <p14:sldId id="643"/>
            <p14:sldId id="616"/>
            <p14:sldId id="648"/>
            <p14:sldId id="536"/>
            <p14:sldId id="639"/>
            <p14:sldId id="666"/>
          </p14:sldIdLst>
        </p14:section>
        <p14:section name="Loops" id="{E9CC8924-251E-8F4F-A0CD-D2AE4989BF83}">
          <p14:sldIdLst>
            <p14:sldId id="421"/>
            <p14:sldId id="368"/>
            <p14:sldId id="369"/>
            <p14:sldId id="637"/>
            <p14:sldId id="638"/>
            <p14:sldId id="586"/>
            <p14:sldId id="370"/>
            <p14:sldId id="371"/>
            <p14:sldId id="372"/>
            <p14:sldId id="373"/>
            <p14:sldId id="374"/>
            <p14:sldId id="375"/>
            <p14:sldId id="625"/>
            <p14:sldId id="556"/>
            <p14:sldId id="522"/>
          </p14:sldIdLst>
        </p14:section>
        <p14:section name="Accessorize" id="{76F1C2DB-D244-4271-B883-4443EC7D202D}">
          <p14:sldIdLst>
            <p14:sldId id="644"/>
            <p14:sldId id="592"/>
            <p14:sldId id="425"/>
            <p14:sldId id="654"/>
            <p14:sldId id="633"/>
            <p14:sldId id="655"/>
          </p14:sldIdLst>
        </p14:section>
        <p14:section name="Stupid Pet Tricks" id="{4B56468F-4573-0F44-ADC8-9C53B16E3B76}">
          <p14:sldIdLst>
            <p14:sldId id="437"/>
            <p14:sldId id="443"/>
            <p14:sldId id="630"/>
            <p14:sldId id="631"/>
            <p14:sldId id="632"/>
            <p14:sldId id="559"/>
            <p14:sldId id="560"/>
            <p14:sldId id="476"/>
            <p14:sldId id="477"/>
            <p14:sldId id="478"/>
            <p14:sldId id="574"/>
            <p14:sldId id="667"/>
            <p14:sldId id="671"/>
            <p14:sldId id="480"/>
            <p14:sldId id="481"/>
            <p14:sldId id="626"/>
            <p14:sldId id="627"/>
            <p14:sldId id="672"/>
            <p14:sldId id="628"/>
            <p14:sldId id="629"/>
            <p14:sldId id="656"/>
            <p14:sldId id="657"/>
            <p14:sldId id="561"/>
            <p14:sldId id="596"/>
            <p14:sldId id="597"/>
            <p14:sldId id="598"/>
            <p14:sldId id="634"/>
            <p14:sldId id="659"/>
          </p14:sldIdLst>
        </p14:section>
        <p14:section name="Appendices" id="{F155FBAD-E84D-DA46-BFF7-988FB9FEAFE8}">
          <p14:sldIdLst>
            <p14:sldId id="426"/>
            <p14:sldId id="454"/>
            <p14:sldId id="455"/>
            <p14:sldId id="456"/>
            <p14:sldId id="457"/>
            <p14:sldId id="458"/>
            <p14:sldId id="521"/>
            <p14:sldId id="669"/>
            <p14:sldId id="670"/>
          </p14:sldIdLst>
        </p14:section>
        <p14:section name="The End" id="{F5C5B346-CAE9-8A4F-A359-E0B05BCF0E26}">
          <p14:sldIdLst>
            <p14:sldId id="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9" autoAdjust="0"/>
    <p:restoredTop sz="80125" autoAdjust="0"/>
  </p:normalViewPr>
  <p:slideViewPr>
    <p:cSldViewPr snapToGrid="0" snapToObjects="1">
      <p:cViewPr varScale="1">
        <p:scale>
          <a:sx n="113" d="100"/>
          <a:sy n="113" d="100"/>
        </p:scale>
        <p:origin x="14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226" Type="http://schemas.openxmlformats.org/officeDocument/2006/relationships/slide" Target="slides/slide22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presProps" Target="pres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viewProps" Target="viewProps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theme" Target="theme/theme1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267" Type="http://schemas.openxmlformats.org/officeDocument/2006/relationships/tableStyles" Target="tableStyles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A6224-8060-0F4E-91DD-1FF4E972BF21}" type="datetimeFigureOut">
              <a:t>4/22/21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83D38-B3D0-1746-9E34-6CFE19F450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13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0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6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command does a recursive listing, then gathers the line</a:t>
            </a:r>
            <a:r>
              <a:rPr lang="en-US" baseline="0"/>
              <a:t> count of each entry.  All errors are thrown away (/dev/null), and only the sum total is kept.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59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Variables</a:t>
            </a:r>
            <a:r>
              <a:rPr lang="en-US" baseline="0"/>
              <a:t> can be exported into the environment.  An array CAN NOT be exported.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82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Command</a:t>
            </a:r>
            <a:r>
              <a:rPr lang="en-US" baseline="0" dirty="0"/>
              <a:t> = word that tells the kernel to do something, such as run a program.</a:t>
            </a:r>
          </a:p>
          <a:p>
            <a:r>
              <a:rPr lang="en-US" baseline="0" dirty="0"/>
              <a:t>Simple command = series of words terminated by the shell’s control operators.  The first word is usually a program or command.</a:t>
            </a:r>
          </a:p>
          <a:p>
            <a:r>
              <a:rPr lang="en-US" baseline="0" dirty="0"/>
              <a:t>Pipeline = sequence of simple commands separated by ‘|’ or ‘|&amp;’.</a:t>
            </a:r>
          </a:p>
          <a:p>
            <a:r>
              <a:rPr lang="en-US" baseline="0" dirty="0"/>
              <a:t>List = sequence of pipelines separated by </a:t>
            </a:r>
            <a:r>
              <a:rPr lang="en-US" dirty="0"/>
              <a:t>‘;’, ‘&amp;’, ‘&amp;&amp;’, or ‘||’, and optionally terminated by one of ‘;’, ‘&amp;’, or a newline.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6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Command</a:t>
            </a:r>
            <a:r>
              <a:rPr lang="en-US" baseline="0" dirty="0"/>
              <a:t> = word that tells the kernel to do something, such as run a program.</a:t>
            </a:r>
          </a:p>
          <a:p>
            <a:r>
              <a:rPr lang="en-US" baseline="0" dirty="0"/>
              <a:t>Simple command = series of words terminated by the shell’s control operators.  The first word is usually a program or command.</a:t>
            </a:r>
          </a:p>
          <a:p>
            <a:r>
              <a:rPr lang="en-US" baseline="0" dirty="0"/>
              <a:t>Pipeline = sequence of simple commands separated by ‘|’ or ‘|&amp;’.</a:t>
            </a:r>
          </a:p>
          <a:p>
            <a:r>
              <a:rPr lang="en-US" baseline="0" dirty="0"/>
              <a:t>List = sequence of pipelines separated by </a:t>
            </a:r>
            <a:r>
              <a:rPr lang="en-US" dirty="0"/>
              <a:t>‘;’, ‘&amp;’, ‘&amp;&amp;’, or ‘||’, and optionally terminated by one of ‘;’, ‘&amp;’, or a newline.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5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Command</a:t>
            </a:r>
            <a:r>
              <a:rPr lang="en-US" baseline="0" dirty="0"/>
              <a:t> = word that tells the kernel to do something, such as run a program.</a:t>
            </a:r>
          </a:p>
          <a:p>
            <a:r>
              <a:rPr lang="en-US" baseline="0" dirty="0"/>
              <a:t>Simple command = series of words terminated by the shell’s control operators.  The first word is usually a program or command.</a:t>
            </a:r>
          </a:p>
          <a:p>
            <a:r>
              <a:rPr lang="en-US" baseline="0" dirty="0"/>
              <a:t>Pipeline = sequence of simple commands separated by ‘|’ or ‘|&amp;’.</a:t>
            </a:r>
          </a:p>
          <a:p>
            <a:r>
              <a:rPr lang="en-US" baseline="0" dirty="0"/>
              <a:t>List = sequence of pipelines separated by </a:t>
            </a:r>
            <a:r>
              <a:rPr lang="en-US" dirty="0"/>
              <a:t>‘;’, ‘&amp;’, ‘&amp;&amp;’, or ‘||’, and optionally terminated by one of ‘;’, ‘&amp;’, or a newline.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16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2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08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0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Subshells are useful when you need to create a temporary work area,</a:t>
            </a:r>
            <a:r>
              <a:rPr lang="en-US" baseline="0"/>
              <a:t> and you don't want to keep track of where you are and where you came from.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75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16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</a:t>
            </a:r>
            <a:r>
              <a:rPr lang="en-US" baseline="0"/>
              <a:t> p</a:t>
            </a:r>
            <a:r>
              <a:rPr lang="en-US"/>
              <a:t>arentheses</a:t>
            </a:r>
            <a:r>
              <a:rPr lang="en-US" baseline="0"/>
              <a:t> cause the command list to run in a subshell.  They can be flush to the text, and no final semicolon is required for sequential lists.</a:t>
            </a:r>
          </a:p>
          <a:p>
            <a:endParaRPr lang="en-US" baseline="0"/>
          </a:p>
          <a:p>
            <a:r>
              <a:rPr lang="en-US" baseline="0"/>
              <a:t>Single braces cause the command list to be run in the current shell.  Each brace must be surrounded by a space on both sides, and a final semicolon must be inclued for sequential lists.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2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</a:t>
            </a:r>
            <a:r>
              <a:rPr lang="en-US" baseline="0"/>
              <a:t> p</a:t>
            </a:r>
            <a:r>
              <a:rPr lang="en-US"/>
              <a:t>arentheses</a:t>
            </a:r>
            <a:r>
              <a:rPr lang="en-US" baseline="0"/>
              <a:t> cause the command list to run in a subshell.  They can be flush to the text, and no final semicolon is required for sequential lists.</a:t>
            </a:r>
          </a:p>
          <a:p>
            <a:endParaRPr lang="en-US" baseline="0"/>
          </a:p>
          <a:p>
            <a:r>
              <a:rPr lang="en-US" baseline="0"/>
              <a:t>Single braces cause the command list to be run in the current shell.  Each brace must be surrounded by a space on both sides, and a final semicolon must be inclued for sequential lists.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2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</a:t>
            </a:r>
            <a:r>
              <a:rPr lang="en-US" baseline="0"/>
              <a:t> p</a:t>
            </a:r>
            <a:r>
              <a:rPr lang="en-US"/>
              <a:t>arentheses</a:t>
            </a:r>
            <a:r>
              <a:rPr lang="en-US" baseline="0"/>
              <a:t> cause the command list to run in a subshell.  They can be flush to the text, and no final semicolon is required for sequential lists.</a:t>
            </a:r>
          </a:p>
          <a:p>
            <a:endParaRPr lang="en-US" baseline="0"/>
          </a:p>
          <a:p>
            <a:r>
              <a:rPr lang="en-US" baseline="0"/>
              <a:t>Single braces cause the command list to be run in the current shell.  Each brace must be surrounded by a space on both sides, and a final semicolon must be inclued for sequential lists.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2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Running a sequential</a:t>
            </a:r>
            <a:r>
              <a:rPr lang="en-US" baseline="0"/>
              <a:t> list in the background makes both methods equivalent.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2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</a:t>
            </a:r>
            <a:r>
              <a:rPr lang="en-US" baseline="0"/>
              <a:t> p</a:t>
            </a:r>
            <a:r>
              <a:rPr lang="en-US"/>
              <a:t>arentheses</a:t>
            </a:r>
            <a:r>
              <a:rPr lang="en-US" baseline="0"/>
              <a:t> cause the jobs to disconnect from the current shell altogether.</a:t>
            </a:r>
          </a:p>
          <a:p>
            <a:endParaRPr lang="en-US" baseline="0"/>
          </a:p>
          <a:p>
            <a:r>
              <a:rPr lang="en-US" baseline="0"/>
              <a:t>Single braces cause the jobs to run as child processes..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Gray</a:t>
            </a:r>
            <a:r>
              <a:rPr lang="en-US" baseline="0" dirty="0"/>
              <a:t> and white boxes allow cut and paste of contents.  Beige boxes do NOT NECESSARILY allow cut and paste, as they can contain extra characters, such as prompts and comments.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17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geography.txt.gz</a:t>
            </a:r>
            <a:r>
              <a:rPr lang="en-US" baseline="0" dirty="0"/>
              <a:t> file has three tab-delimited columns: continent, country, capital.  They are random ordered.  This script extracts lines based on the continent (column 1), then sorts each separately.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4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geography.txt.gz</a:t>
            </a:r>
            <a:r>
              <a:rPr lang="en-US" baseline="0" dirty="0"/>
              <a:t> file has three tab-delimited columns: continent, country, capital.  They are random ordered.  This script extracts lines based on the continent (column 1), then sorts each separately.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2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8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33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04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first example is for matching a particular type of bam file in the 1000genomes</a:t>
            </a:r>
            <a:r>
              <a:rPr lang="en-US" baseline="0"/>
              <a:t> repo.  The second example finds /home directories which have (or had at some point) a ridiculous number of files.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50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tldp</a:t>
            </a:r>
            <a:r>
              <a:rPr lang="en-US" baseline="0"/>
              <a:t> = The Linux Documentation Project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6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sure to run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sure to run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83D38-B3D0-1746-9E34-6CFE19F450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3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9F23D-DE4B-364B-9BAB-785D041B448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8070C-3154-483C-B9CA-53E97210F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27" y="5997373"/>
            <a:ext cx="2137464" cy="473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0157C-E35D-4FA0-A0E2-38810ADBE2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25" y="5924550"/>
            <a:ext cx="3501584" cy="5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3FD-DEB3-4735-B455-ACD1B7C8A34F}" type="datetime1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1E3A-A11B-4047-AD4E-FC1A87BB5680}" type="datetime1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5B7E-A1C4-4E45-8367-A64370C08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85562-C510-4074-AB85-B3B21228E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DF946-FCAA-4A5A-8906-3901DAD6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D8CFF-76A1-4701-8BB2-19801BFC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5CFB1-3295-45F5-A1AD-C7E6D564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6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0D59-F3A1-4C34-AF17-EAB68591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A556-2FFD-434D-8E32-030A5F1C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57061-7435-4795-A2C6-6A6895C7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EADC7-BF5E-46F5-8322-C2243D0D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26F1-FB1D-4F69-861F-48292A2A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2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1C63-1A9F-4240-8CE8-96CD86C5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863BC-92B1-45A3-B3F2-62E09026C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3A4E3-DCF0-4D59-B710-C284DCFC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080A-EDB6-4581-9D27-74D6ECA5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02A4E-4904-4336-A3D0-A93FEF6D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5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FBDE8-9821-46C4-9C15-58CAA05FA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192E5-EEA5-4F13-989F-5F216BCA1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51D8-05A6-4E21-A821-EDDF9AC0B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6E380-06BD-47E6-946A-AE9A4D36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84133-32B6-41B8-B483-278A0DAB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3C43-E950-416D-94ED-D7F3D9DD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3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3929-1B47-481C-9FA0-D14CC91E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632AF-80D2-4E39-92EE-FCA334870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F4CD7-11B9-41AA-B9F2-C9B804AAB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97C5F-540A-4FBF-9753-C9B1EB789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A10EF-4FC7-4739-8978-9606D804B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03869A-1B24-4AFA-B480-5E185CEAE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F39556-E808-4956-B1E0-C36F5251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101AF-0C74-48E1-BFD4-D608E0A7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8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51BD-300C-45D9-BE53-3A8A3B81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3A687-AA62-4C70-804C-6F749BF1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3E6D8-DB70-42C8-A2FC-A6F27703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ACA16-94E3-4093-83D5-AB24D91B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2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5D1D0D-A648-4A56-A1B8-FEE36C35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26C92-8A8F-46BA-B0BE-36E377436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228E0-A46C-42D6-B404-12144E4C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0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10D6-8104-4C72-BF2E-C11FF9A8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B92EC-05B1-46EF-8053-B7AAF6F48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FA4EF-405F-4E49-BAF4-4AF36A53A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C436D-5183-45DB-8141-81165672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0DD53-2408-46E1-B023-97E4FAD2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6BBDC-6BF7-48AC-AD11-DCF9BCE5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8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wulf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2217" y="6431167"/>
            <a:ext cx="2133600" cy="365125"/>
          </a:xfrm>
        </p:spPr>
        <p:txBody>
          <a:bodyPr/>
          <a:lstStyle/>
          <a:p>
            <a:fld id="{48D917A8-4D83-9444-B70C-EC5A928F79C8}" type="slidenum"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F4F93-C304-4825-857E-4ED33D074627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5FB77B-D448-4892-AF63-F6BEAB007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0C70DF-3978-47A5-9650-0F78BF5A9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52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F0C1-6FA8-4478-854E-9EAA0713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D5FE0-3F24-448F-827A-33D23BB8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6E8A-7D60-4E0E-AAFE-2C25D07FA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B97EC-C42C-47D4-9AEA-1930F338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62042-C8D1-4CEE-B63C-F5EC794D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7CE46-D0C7-4249-A875-88FD4D58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3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14E8-0E04-4023-8D5C-683A25CB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570E1-015C-4BE5-B800-B8FC523CD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4F38F-0296-4A05-A84B-242691C6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B616-E17D-4312-9551-BB52C405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0FFDA-3E8E-437C-BA35-C93856AE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3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C1C7F-728B-4271-8584-C162FA20B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B6958-01F5-4FA6-AC99-943EE05A6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D791B-A76B-4C39-B276-EA2329E0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12B-45AB-4855-9F3C-FF6D594A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5029-932F-44C9-823E-855FDE76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ED4B07-DEC4-4E90-8C38-EE5BCC09582A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92192F-2307-4E5D-8445-17A5B4FC1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1AD0B9-AC3B-4268-9B81-683707CD3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04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1F7168-F544-415C-AA07-63D60789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1D1FFF-79F2-4683-A232-9CDCF15B1F11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DEA530-7E3D-4A48-B972-C04BC2F9D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A6EEE7-6C49-4A96-A1F2-8A7218375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2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333CD3-6D45-4333-A72E-7AD06E6881B4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211984-0B53-443F-9008-D21014A6B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739D8F-26B1-46D9-AEF8-28C76D299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45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B1C0BE-7BE4-4E76-9E76-ADD843E4FF59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1680EB-2079-49E7-9ED8-ACE8ABE28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88D293-043C-41D1-94D0-4644B4206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84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179EDF-9B5E-4704-A302-A623CFDF8926}"/>
              </a:ext>
            </a:extLst>
          </p:cNvPr>
          <p:cNvGrpSpPr/>
          <p:nvPr userDrawn="1"/>
        </p:nvGrpSpPr>
        <p:grpSpPr>
          <a:xfrm>
            <a:off x="135488" y="6472185"/>
            <a:ext cx="2088797" cy="305483"/>
            <a:chOff x="212968" y="6430620"/>
            <a:chExt cx="2088797" cy="305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F8A115-3C64-47A7-8D98-385F2F963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929"/>
            <a:stretch/>
          </p:blipFill>
          <p:spPr>
            <a:xfrm>
              <a:off x="212968" y="6430620"/>
              <a:ext cx="488463" cy="3054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3C9FF7-7A38-4B35-81E6-76B49CA32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6"/>
            <a:stretch/>
          </p:blipFill>
          <p:spPr>
            <a:xfrm>
              <a:off x="790850" y="6453979"/>
              <a:ext cx="1510915" cy="25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1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5E54A-A18D-4AFD-88F2-F632507CB1F2}" type="datetime1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7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312B2-39DB-48F8-AD84-AFD3436D3372}" type="datetime1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5E301-73A6-41D9-9057-34D24E3E2FE6}" type="datetime1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917A8-4D83-9444-B70C-EC5A928F79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390AF0-1C6D-4AC6-A3C0-29BA3F79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5CA97-D635-4198-BE12-606B9D27C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CE5B4-8BB0-497D-94B9-F20B95E41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E686-C27E-498D-B123-F477D275E2FC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8DB38-28AB-4935-85E8-04B912937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B7DA7-9758-4964-9A46-7FEE4E207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9376-3C6C-4EFC-B3B5-DB4941D6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7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nu.org/software/bash/manua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ki.bash-hackers.org/" TargetMode="External"/><Relationship Id="rId4" Type="http://schemas.openxmlformats.org/officeDocument/2006/relationships/hyperlink" Target="http://www.tldp.org/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ldp.org/LDP/GNU-Linux-Tools-Summary/html/x1712.htm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pc.nih.gov/train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tldp.org/LDP/intro-linux/html/index.html" TargetMode="External"/><Relationship Id="rId4" Type="http://schemas.openxmlformats.org/officeDocument/2006/relationships/hyperlink" Target="http://www.tacc.utexas.edu/c/document_library/get_file?uuid=0223d3a7-ec45-45cb-8f3f-e223608b2b05&amp;groupId=13601" TargetMode="Externa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pc.nih.gov/train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hpc.nih.gov/training/handouts/BashScripting_LinuxCommands.pdf" TargetMode="External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term2.com/" TargetMode="External"/><Relationship Id="rId2" Type="http://schemas.openxmlformats.org/officeDocument/2006/relationships/hyperlink" Target="http://www.chiark.greenend.org.uk/~sgtatham/putty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baxterm.mobatek.net/" TargetMode="External"/><Relationship Id="rId4" Type="http://schemas.openxmlformats.org/officeDocument/2006/relationships/hyperlink" Target="https://www.nomachine.com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hpc.nih.gov/apps/modules.html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nu.org/software/bash/manual/bashref.html#Printing-a-Promp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0131"/>
            <a:ext cx="7772400" cy="1470025"/>
          </a:xfrm>
        </p:spPr>
        <p:txBody>
          <a:bodyPr/>
          <a:lstStyle/>
          <a:p>
            <a:r>
              <a:rPr lang="en-US" dirty="0"/>
              <a:t>Bash Shell Scripting for HPC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9966"/>
            <a:ext cx="6400800" cy="1752600"/>
          </a:xfrm>
        </p:spPr>
        <p:txBody>
          <a:bodyPr/>
          <a:lstStyle/>
          <a:p>
            <a:r>
              <a:rPr lang="en-US" dirty="0"/>
              <a:t>Dr. David Hoover, </a:t>
            </a:r>
            <a:r>
              <a:rPr lang="en-US" dirty="0" err="1"/>
              <a:t>HPC</a:t>
            </a:r>
            <a:r>
              <a:rPr lang="en-US" dirty="0"/>
              <a:t> @ NIH</a:t>
            </a:r>
          </a:p>
          <a:p>
            <a:r>
              <a:rPr lang="en-US" dirty="0" err="1"/>
              <a:t>staff@hpc.nih.gov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8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Bash is a shell, like Bourne, </a:t>
            </a:r>
            <a:r>
              <a:rPr lang="en-US" dirty="0" err="1"/>
              <a:t>Korn</a:t>
            </a:r>
            <a:r>
              <a:rPr lang="en-US" dirty="0"/>
              <a:t>, and C</a:t>
            </a:r>
          </a:p>
          <a:p>
            <a:r>
              <a:rPr lang="en-US" dirty="0"/>
              <a:t>Written and developed by the FSF in 1989</a:t>
            </a:r>
          </a:p>
          <a:p>
            <a:r>
              <a:rPr lang="en-US" dirty="0"/>
              <a:t>Default shell for most Linux flavors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E971-C818-441F-A82F-419A71DF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48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Aliases belong to the shell, but </a:t>
            </a:r>
            <a:r>
              <a:rPr lang="en-US" i="1"/>
              <a:t>NOT </a:t>
            </a:r>
            <a:r>
              <a:rPr lang="en-US"/>
              <a:t>the environment</a:t>
            </a:r>
          </a:p>
          <a:p>
            <a:r>
              <a:rPr lang="en-US"/>
              <a:t>Aliases can </a:t>
            </a:r>
            <a:r>
              <a:rPr lang="en-US" i="1"/>
              <a:t>NOT</a:t>
            </a:r>
            <a:r>
              <a:rPr lang="en-US"/>
              <a:t> be propagated to subshells</a:t>
            </a:r>
          </a:p>
          <a:p>
            <a:r>
              <a:rPr lang="en-US"/>
              <a:t>Limited use in scripts</a:t>
            </a:r>
          </a:p>
          <a:p>
            <a:r>
              <a:rPr lang="en-US"/>
              <a:t>Only useful for interactive sessions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EFC2-BE01-4D63-B132-8DE37063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440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Aliases Within Scripts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Aliases have limited use within a script</a:t>
            </a:r>
          </a:p>
          <a:p>
            <a:r>
              <a:rPr lang="en-US" dirty="0"/>
              <a:t>Aliases are not expanded within a script by default, requires special option setting:</a:t>
            </a:r>
          </a:p>
          <a:p>
            <a:endParaRPr lang="en-US" dirty="0"/>
          </a:p>
          <a:p>
            <a:r>
              <a:rPr lang="en-US" dirty="0"/>
              <a:t>Worse, aliases are not expanded within conditional statements, loops, or functions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2142E-5408-41B0-A994-FE96978E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03303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shopt</a:t>
            </a:r>
            <a:r>
              <a:rPr lang="en-US" dirty="0">
                <a:latin typeface="Lucida Console" panose="020B0609040504020204" pitchFamily="49" charset="0"/>
              </a:rPr>
              <a:t> -s </a:t>
            </a:r>
            <a:r>
              <a:rPr lang="en-US" dirty="0" err="1">
                <a:latin typeface="Lucida Console" panose="020B0609040504020204" pitchFamily="49" charset="0"/>
              </a:rPr>
              <a:t>expand_aliases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9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functions are a defined set of commands assigned to a word</a:t>
            </a:r>
            <a:endParaRPr lang="en-US" dirty="0">
              <a:latin typeface="Couri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31CA3-1DC6-4795-8991-4A1F8758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970237"/>
            <a:ext cx="8229600" cy="16004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$ status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Thu Aug 18 14:06:09 EDT 2016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 14:06:09 up 51 days,  7:54, 271 users,  load average: 1.12, 0.91, 0.86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user pts/128      2013-10-17 10:52 (128.231.77.30)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Mount                        Used      Quota  Percent    Files    Limit 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/data:                    92.7 GB   100.0 GB   92.72%   233046  6225917</a:t>
            </a:r>
          </a:p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/home:                     2.2 GB     8.0 GB   27.48%     5510      n/a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113767"/>
            <a:ext cx="8229600" cy="30777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Console" panose="020B0609040504020204" pitchFamily="49" charset="0"/>
                <a:cs typeface="Courier"/>
              </a:rPr>
              <a:t>function status { date; uptime; who | grep $USER; checkquota; }</a:t>
            </a:r>
          </a:p>
        </p:txBody>
      </p:sp>
    </p:spTree>
    <p:extLst>
      <p:ext uri="{BB962C8B-B14F-4D97-AF65-F5344CB8AC3E}">
        <p14:creationId xmlns:p14="http://schemas.microsoft.com/office/powerpoint/2010/main" val="12438794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display what functions are set:</a:t>
            </a:r>
          </a:p>
          <a:p>
            <a:pPr marL="0" indent="0">
              <a:buNone/>
            </a:pP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cs typeface="Courier"/>
              </a:rPr>
              <a:t>display code for function: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1E45-30F4-4DC2-BD3C-01E978B6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32956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declare -F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092808"/>
            <a:ext cx="8229600" cy="22467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status () 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{ 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    date;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    uptime;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    who | grep --color $USER;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    checkquota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47218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declare -f status</a:t>
            </a:r>
          </a:p>
        </p:txBody>
      </p:sp>
    </p:spTree>
    <p:extLst>
      <p:ext uri="{BB962C8B-B14F-4D97-AF65-F5344CB8AC3E}">
        <p14:creationId xmlns:p14="http://schemas.microsoft.com/office/powerpoint/2010/main" val="27974013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functions can propagate to child shells using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export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B6911-9CF5-47A2-AE6B-D8FAFB3A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05998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export -f status</a:t>
            </a:r>
          </a:p>
        </p:txBody>
      </p:sp>
    </p:spTree>
    <p:extLst>
      <p:ext uri="{BB962C8B-B14F-4D97-AF65-F5344CB8AC3E}">
        <p14:creationId xmlns:p14="http://schemas.microsoft.com/office/powerpoint/2010/main" val="31828758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>
                <a:latin typeface="Lucida Console"/>
                <a:cs typeface="Lucida Console"/>
              </a:rPr>
              <a:t>unset</a:t>
            </a:r>
            <a:r>
              <a:rPr lang="en-US" dirty="0">
                <a:latin typeface="Courier"/>
              </a:rPr>
              <a:t> </a:t>
            </a:r>
            <a:r>
              <a:rPr lang="en-US" dirty="0"/>
              <a:t>deletes function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2B569-0A68-482F-8BD4-04157E8C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53421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unset status</a:t>
            </a:r>
          </a:p>
        </p:txBody>
      </p:sp>
    </p:spTree>
    <p:extLst>
      <p:ext uri="{BB962C8B-B14F-4D97-AF65-F5344CB8AC3E}">
        <p14:creationId xmlns:p14="http://schemas.microsoft.com/office/powerpoint/2010/main" val="13183317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local variables can be set using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local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20856-EB56-481F-8452-C573FC60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532847"/>
            <a:ext cx="8229600" cy="31700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export TMPDIR=/tmp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function processFile {  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&gt; local TMPDIR=/data/user/tmpdir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&gt; echo $TMPDIR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&gt; sort $1 | grep $2 &gt; $2.out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&gt; }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processFile /path/to/file string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/data/user/tmpdir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$TMPDIR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/tmp</a:t>
            </a:r>
          </a:p>
        </p:txBody>
      </p:sp>
    </p:spTree>
    <p:extLst>
      <p:ext uri="{BB962C8B-B14F-4D97-AF65-F5344CB8AC3E}">
        <p14:creationId xmlns:p14="http://schemas.microsoft.com/office/powerpoint/2010/main" val="21373050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ways to leave a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i="1" dirty="0">
                <a:latin typeface="+mj-lt"/>
              </a:rPr>
              <a:t>nothing </a:t>
            </a:r>
            <a:r>
              <a:rPr lang="en-US" dirty="0">
                <a:latin typeface="+mj-lt"/>
              </a:rPr>
              <a:t>(default)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return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exit </a:t>
            </a:r>
            <a:r>
              <a:rPr lang="en-US" dirty="0"/>
              <a:t>(danger!)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20856-EB56-481F-8452-C573FC60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839580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function test1 { echo test1; 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1C9FA-BCDE-CD4C-8BD4-3BA817ECC894}"/>
              </a:ext>
            </a:extLst>
          </p:cNvPr>
          <p:cNvSpPr txBox="1"/>
          <p:nvPr/>
        </p:nvSpPr>
        <p:spPr>
          <a:xfrm>
            <a:off x="457200" y="402064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function test2 { echo test2; return; 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0EE65-1281-6D4A-A8C3-CC2D58D7F7EA}"/>
              </a:ext>
            </a:extLst>
          </p:cNvPr>
          <p:cNvSpPr txBox="1"/>
          <p:nvPr/>
        </p:nvSpPr>
        <p:spPr>
          <a:xfrm>
            <a:off x="457200" y="5180548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function test3 { echo test3; exit; } </a:t>
            </a:r>
          </a:p>
        </p:txBody>
      </p:sp>
    </p:spTree>
    <p:extLst>
      <p:ext uri="{BB962C8B-B14F-4D97-AF65-F5344CB8AC3E}">
        <p14:creationId xmlns:p14="http://schemas.microsoft.com/office/powerpoint/2010/main" val="4118683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function in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A function must be defined prior to call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20856-EB56-481F-8452-C573FC60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9A760-2994-C445-A5F8-F8E51CA264EE}"/>
              </a:ext>
            </a:extLst>
          </p:cNvPr>
          <p:cNvSpPr txBox="1"/>
          <p:nvPr/>
        </p:nvSpPr>
        <p:spPr>
          <a:xfrm>
            <a:off x="457200" y="2510007"/>
            <a:ext cx="82296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function </a:t>
            </a:r>
            <a:r>
              <a:rPr lang="en-US" dirty="0" err="1">
                <a:latin typeface="Lucida Console" panose="020B0609040504020204" pitchFamily="49" charset="0"/>
              </a:rPr>
              <a:t>doSomething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{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using $1</a:t>
            </a:r>
          </a:p>
          <a:p>
            <a:r>
              <a:rPr lang="en-US" dirty="0">
                <a:latin typeface="Lucida Console" panose="020B0609040504020204" pitchFamily="49" charset="0"/>
              </a:rPr>
              <a:t>}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 err="1">
                <a:latin typeface="Lucida Console" panose="020B0609040504020204" pitchFamily="49" charset="0"/>
              </a:rPr>
              <a:t>doSomething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059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examples/functions/</a:t>
            </a:r>
            <a:r>
              <a:rPr lang="en-US" sz="3200" dirty="0" err="1">
                <a:latin typeface="Lucida Console" panose="020B0609040504020204" pitchFamily="49" charset="0"/>
              </a:rPr>
              <a:t>function.sh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856D8-A779-469B-8F42-DDD87B77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109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829459"/>
            <a:ext cx="8229600" cy="2862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function throwError</a:t>
            </a:r>
          </a:p>
          <a:p>
            <a:r>
              <a:rPr lang="en-US" dirty="0">
                <a:latin typeface="Lucida Console" panose="020B0609040504020204" pitchFamily="49" charset="0"/>
              </a:rPr>
              <a:t>{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ERROR: $1</a:t>
            </a:r>
          </a:p>
          <a:p>
            <a:r>
              <a:rPr lang="en-US" dirty="0">
                <a:latin typeface="Lucida Console" panose="020B0609040504020204" pitchFamily="49" charset="0"/>
              </a:rPr>
              <a:t>  exit 1</a:t>
            </a:r>
          </a:p>
          <a:p>
            <a:r>
              <a:rPr lang="en-US" dirty="0">
                <a:latin typeface="Lucida Console" panose="020B0609040504020204" pitchFamily="49" charset="0"/>
              </a:rPr>
              <a:t>}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tag=$USER.$RANDOM</a:t>
            </a:r>
          </a:p>
          <a:p>
            <a:r>
              <a:rPr lang="en-US" dirty="0">
                <a:latin typeface="Lucida Console" panose="020B0609040504020204" pitchFamily="49" charset="0"/>
              </a:rPr>
              <a:t>throwError "No can do!"</a:t>
            </a:r>
          </a:p>
          <a:p>
            <a:r>
              <a:rPr lang="en-US" dirty="0">
                <a:latin typeface="Lucida Console" panose="020B0609040504020204" pitchFamily="49" charset="0"/>
              </a:rPr>
              <a:t>mkdir $tag</a:t>
            </a:r>
          </a:p>
          <a:p>
            <a:r>
              <a:rPr lang="en-US" dirty="0">
                <a:latin typeface="Lucida Console" panose="020B0609040504020204" pitchFamily="49" charset="0"/>
              </a:rPr>
              <a:t>cd $tag</a:t>
            </a:r>
          </a:p>
        </p:txBody>
      </p:sp>
    </p:spTree>
    <p:extLst>
      <p:ext uri="{BB962C8B-B14F-4D97-AF65-F5344CB8AC3E}">
        <p14:creationId xmlns:p14="http://schemas.microsoft.com/office/powerpoint/2010/main" val="373880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Definitive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ourier"/>
                <a:cs typeface="Courier"/>
                <a:hlinkClick r:id="rId3"/>
              </a:rPr>
              <a:t>http://www.gnu.org/software/bash/manual/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  <a:hlinkClick r:id="rId4"/>
              </a:rPr>
              <a:t>http://www.tldp.org/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  <a:hlinkClick r:id="rId5"/>
              </a:rPr>
              <a:t>http://wiki.bash-hackers.org/</a:t>
            </a:r>
            <a:endParaRPr lang="en-US" sz="2800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E1DAF-9476-45E9-BE13-03A36BA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459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06901"/>
            <a:ext cx="5682628" cy="681134"/>
          </a:xfrm>
          <a:solidFill>
            <a:schemeClr val="dk1">
              <a:alpha val="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LOGIN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DE67B-0AE9-406A-B984-B894D47A9C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39" y="965200"/>
            <a:ext cx="4374232" cy="32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874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32539"/>
          </a:xfrm>
        </p:spPr>
        <p:txBody>
          <a:bodyPr>
            <a:normAutofit/>
          </a:bodyPr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ssh</a:t>
            </a:r>
            <a:r>
              <a:rPr lang="en-US" dirty="0"/>
              <a:t> is the default login client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next?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FB0F-7803-4A67-819B-D6C0C2F0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403394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</a:rPr>
              <a:t>ssh</a:t>
            </a:r>
            <a:r>
              <a:rPr lang="en-US" sz="2000" dirty="0">
                <a:latin typeface="Lucida Console" panose="020B0609040504020204" pitchFamily="49" charset="0"/>
              </a:rPr>
              <a:t> $USER@biowulf.nih.gov</a:t>
            </a:r>
          </a:p>
        </p:txBody>
      </p:sp>
    </p:spTree>
    <p:extLst>
      <p:ext uri="{BB962C8B-B14F-4D97-AF65-F5344CB8AC3E}">
        <p14:creationId xmlns:p14="http://schemas.microsoft.com/office/powerpoint/2010/main" val="863434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70" y="143540"/>
            <a:ext cx="1764349" cy="27699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/>
              <a:t>ssh login</a:t>
            </a:r>
          </a:p>
        </p:txBody>
      </p:sp>
      <p:cxnSp>
        <p:nvCxnSpPr>
          <p:cNvPr id="19" name="Curved Connector 18"/>
          <p:cNvCxnSpPr>
            <a:stCxn id="4" idx="2"/>
            <a:endCxn id="6" idx="1"/>
          </p:cNvCxnSpPr>
          <p:nvPr/>
        </p:nvCxnSpPr>
        <p:spPr>
          <a:xfrm rot="16200000" flipH="1">
            <a:off x="1577157" y="-52473"/>
            <a:ext cx="249598" cy="119562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9" idx="2"/>
            <a:endCxn id="10" idx="1"/>
          </p:cNvCxnSpPr>
          <p:nvPr/>
        </p:nvCxnSpPr>
        <p:spPr>
          <a:xfrm rot="16200000" flipH="1">
            <a:off x="3867913" y="1510765"/>
            <a:ext cx="252200" cy="160893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2" idx="2"/>
            <a:endCxn id="13" idx="1"/>
          </p:cNvCxnSpPr>
          <p:nvPr/>
        </p:nvCxnSpPr>
        <p:spPr>
          <a:xfrm rot="16200000" flipH="1">
            <a:off x="6360143" y="2653851"/>
            <a:ext cx="187931" cy="154690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7227559" y="3382768"/>
            <a:ext cx="2654128" cy="956099"/>
            <a:chOff x="5507409" y="3487398"/>
            <a:chExt cx="2654128" cy="956099"/>
          </a:xfrm>
        </p:grpSpPr>
        <p:sp>
          <p:nvSpPr>
            <p:cNvPr id="13" name="TextBox 12"/>
            <p:cNvSpPr txBox="1"/>
            <p:nvPr/>
          </p:nvSpPr>
          <p:spPr>
            <a:xfrm>
              <a:off x="5507409" y="3487398"/>
              <a:ext cx="1764349" cy="27699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bash script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97188" y="3828680"/>
              <a:ext cx="176434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$BASH_ENV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15014" y="4166498"/>
              <a:ext cx="17643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script process</a:t>
              </a:r>
            </a:p>
          </p:txBody>
        </p:sp>
        <p:cxnSp>
          <p:nvCxnSpPr>
            <p:cNvPr id="29" name="Curved Connector 28"/>
            <p:cNvCxnSpPr>
              <a:stCxn id="13" idx="2"/>
              <a:endCxn id="15" idx="0"/>
            </p:cNvCxnSpPr>
            <p:nvPr/>
          </p:nvCxnSpPr>
          <p:spPr>
            <a:xfrm rot="16200000" flipH="1">
              <a:off x="6192336" y="3961644"/>
              <a:ext cx="402101" cy="7605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21966" y="6080263"/>
            <a:ext cx="1764349" cy="27699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logout</a:t>
            </a:r>
          </a:p>
        </p:txBody>
      </p:sp>
      <p:cxnSp>
        <p:nvCxnSpPr>
          <p:cNvPr id="44" name="Curved Connector 43"/>
          <p:cNvCxnSpPr>
            <a:stCxn id="15" idx="1"/>
            <a:endCxn id="40" idx="0"/>
          </p:cNvCxnSpPr>
          <p:nvPr/>
        </p:nvCxnSpPr>
        <p:spPr>
          <a:xfrm rot="10800000" flipV="1">
            <a:off x="5680660" y="4200368"/>
            <a:ext cx="1554505" cy="2581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81" idx="1"/>
            <a:endCxn id="41" idx="0"/>
          </p:cNvCxnSpPr>
          <p:nvPr/>
        </p:nvCxnSpPr>
        <p:spPr>
          <a:xfrm rot="10800000" flipV="1">
            <a:off x="3181940" y="5163162"/>
            <a:ext cx="1616542" cy="13849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86" idx="1"/>
            <a:endCxn id="42" idx="3"/>
          </p:cNvCxnSpPr>
          <p:nvPr/>
        </p:nvCxnSpPr>
        <p:spPr>
          <a:xfrm rot="10800000">
            <a:off x="1986316" y="6218764"/>
            <a:ext cx="321057" cy="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" idx="2"/>
            <a:endCxn id="42" idx="0"/>
          </p:cNvCxnSpPr>
          <p:nvPr/>
        </p:nvCxnSpPr>
        <p:spPr>
          <a:xfrm flipH="1">
            <a:off x="1104141" y="420539"/>
            <a:ext cx="4" cy="5659724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0" idx="2"/>
            <a:endCxn id="12" idx="0"/>
          </p:cNvCxnSpPr>
          <p:nvPr/>
        </p:nvCxnSpPr>
        <p:spPr>
          <a:xfrm rot="16200000" flipH="1">
            <a:off x="5442401" y="2818082"/>
            <a:ext cx="476508" cy="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6200000">
            <a:off x="3051366" y="3502163"/>
            <a:ext cx="2860330" cy="46166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interactive non-login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1445825" y="3393689"/>
            <a:ext cx="2221981" cy="46166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interactive login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5810711" y="3717950"/>
            <a:ext cx="2151755" cy="461665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non-interactive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4798479" y="2302831"/>
            <a:ext cx="2646524" cy="2998831"/>
            <a:chOff x="4891407" y="2302831"/>
            <a:chExt cx="2646524" cy="2998831"/>
          </a:xfrm>
        </p:grpSpPr>
        <p:sp>
          <p:nvSpPr>
            <p:cNvPr id="10" name="TextBox 9"/>
            <p:cNvSpPr txBox="1"/>
            <p:nvPr/>
          </p:nvSpPr>
          <p:spPr>
            <a:xfrm>
              <a:off x="4891407" y="2302831"/>
              <a:ext cx="1764349" cy="27699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bash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73582" y="2673639"/>
              <a:ext cx="176434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~/.bashrc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1410" y="3056338"/>
              <a:ext cx="17643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user session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91412" y="4458514"/>
              <a:ext cx="17643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user session</a:t>
              </a:r>
            </a:p>
          </p:txBody>
        </p:sp>
        <p:cxnSp>
          <p:nvCxnSpPr>
            <p:cNvPr id="54" name="Straight Arrow Connector 53"/>
            <p:cNvCxnSpPr>
              <a:stCxn id="12" idx="2"/>
              <a:endCxn id="40" idx="0"/>
            </p:cNvCxnSpPr>
            <p:nvPr/>
          </p:nvCxnSpPr>
          <p:spPr>
            <a:xfrm>
              <a:off x="5773585" y="3333337"/>
              <a:ext cx="2" cy="1125177"/>
            </a:xfrm>
            <a:prstGeom prst="straightConnector1">
              <a:avLst/>
            </a:prstGeom>
            <a:ln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91410" y="5024663"/>
              <a:ext cx="1764349" cy="276999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exit</a:t>
              </a:r>
            </a:p>
          </p:txBody>
        </p:sp>
        <p:cxnSp>
          <p:nvCxnSpPr>
            <p:cNvPr id="91" name="Curved Connector 90"/>
            <p:cNvCxnSpPr>
              <a:stCxn id="40" idx="2"/>
              <a:endCxn id="81" idx="0"/>
            </p:cNvCxnSpPr>
            <p:nvPr/>
          </p:nvCxnSpPr>
          <p:spPr>
            <a:xfrm rot="5400000">
              <a:off x="5629011" y="4880087"/>
              <a:ext cx="289150" cy="2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 rot="16200000">
              <a:off x="5072310" y="3733897"/>
              <a:ext cx="1047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background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299765" y="531637"/>
            <a:ext cx="2670483" cy="5825626"/>
            <a:chOff x="2462389" y="531637"/>
            <a:chExt cx="2670483" cy="5825626"/>
          </a:xfrm>
        </p:grpSpPr>
        <p:sp>
          <p:nvSpPr>
            <p:cNvPr id="6" name="TextBox 5"/>
            <p:cNvSpPr txBox="1"/>
            <p:nvPr/>
          </p:nvSpPr>
          <p:spPr>
            <a:xfrm>
              <a:off x="2462391" y="531637"/>
              <a:ext cx="1764349" cy="276999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bash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44565" y="848106"/>
              <a:ext cx="176434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/etc/profile</a:t>
              </a:r>
            </a:p>
            <a:p>
              <a:r>
                <a:rPr lang="en-US" sz="1200"/>
                <a:t>/etc/profile.d/*</a:t>
              </a:r>
            </a:p>
            <a:p>
              <a:r>
                <a:rPr lang="en-US" sz="1200"/>
                <a:t>~/.bash_profile</a:t>
              </a:r>
            </a:p>
            <a:p>
              <a:r>
                <a:rPr lang="en-US" sz="1200"/>
                <a:t>~/.bash_login</a:t>
              </a:r>
            </a:p>
            <a:p>
              <a:r>
                <a:rPr lang="en-US" sz="1200"/>
                <a:t>~/.profile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9996" y="1912132"/>
              <a:ext cx="17643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user session</a:t>
              </a:r>
            </a:p>
          </p:txBody>
        </p:sp>
        <p:cxnSp>
          <p:nvCxnSpPr>
            <p:cNvPr id="21" name="Curved Connector 20"/>
            <p:cNvCxnSpPr>
              <a:stCxn id="6" idx="2"/>
              <a:endCxn id="9" idx="0"/>
            </p:cNvCxnSpPr>
            <p:nvPr/>
          </p:nvCxnSpPr>
          <p:spPr>
            <a:xfrm rot="16200000" flipH="1">
              <a:off x="2796620" y="1356581"/>
              <a:ext cx="1103496" cy="7605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462389" y="5301660"/>
              <a:ext cx="17643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user session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68523" y="5684450"/>
              <a:ext cx="176434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~/.bash_logout</a:t>
              </a:r>
            </a:p>
          </p:txBody>
        </p:sp>
        <p:cxnSp>
          <p:nvCxnSpPr>
            <p:cNvPr id="56" name="Straight Arrow Connector 55"/>
            <p:cNvCxnSpPr>
              <a:stCxn id="9" idx="2"/>
              <a:endCxn id="41" idx="0"/>
            </p:cNvCxnSpPr>
            <p:nvPr/>
          </p:nvCxnSpPr>
          <p:spPr>
            <a:xfrm flipH="1">
              <a:off x="3344564" y="2189131"/>
              <a:ext cx="7607" cy="3112529"/>
            </a:xfrm>
            <a:prstGeom prst="straightConnector1">
              <a:avLst/>
            </a:prstGeom>
            <a:ln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2469996" y="6080264"/>
              <a:ext cx="1764349" cy="276999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exit</a:t>
              </a:r>
            </a:p>
          </p:txBody>
        </p:sp>
        <p:cxnSp>
          <p:nvCxnSpPr>
            <p:cNvPr id="107" name="Curved Connector 106"/>
            <p:cNvCxnSpPr>
              <a:stCxn id="41" idx="2"/>
              <a:endCxn id="86" idx="0"/>
            </p:cNvCxnSpPr>
            <p:nvPr/>
          </p:nvCxnSpPr>
          <p:spPr>
            <a:xfrm rot="16200000" flipH="1">
              <a:off x="3097565" y="5825657"/>
              <a:ext cx="501605" cy="7607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 rot="16200000">
              <a:off x="2667034" y="3661337"/>
              <a:ext cx="1047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background</a:t>
              </a:r>
            </a:p>
          </p:txBody>
        </p:sp>
      </p:grpSp>
      <p:sp>
        <p:nvSpPr>
          <p:cNvPr id="121" name="TextBox 120"/>
          <p:cNvSpPr txBox="1"/>
          <p:nvPr/>
        </p:nvSpPr>
        <p:spPr>
          <a:xfrm rot="16200000">
            <a:off x="426611" y="3426090"/>
            <a:ext cx="1047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</a:rPr>
              <a:t>background</a:t>
            </a:r>
          </a:p>
        </p:txBody>
      </p:sp>
      <p:sp>
        <p:nvSpPr>
          <p:cNvPr id="124" name="Title 1"/>
          <p:cNvSpPr>
            <a:spLocks noGrp="1"/>
          </p:cNvSpPr>
          <p:nvPr>
            <p:ph type="title"/>
          </p:nvPr>
        </p:nvSpPr>
        <p:spPr>
          <a:xfrm>
            <a:off x="4833103" y="420538"/>
            <a:ext cx="3645306" cy="1143000"/>
          </a:xfrm>
        </p:spPr>
        <p:txBody>
          <a:bodyPr/>
          <a:lstStyle/>
          <a:p>
            <a:r>
              <a:rPr lang="en-US" dirty="0"/>
              <a:t>Bash 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97CE39-6767-4F10-9991-5DE59127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91657" y="2448001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/etc/bashrc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482080" y="2608684"/>
            <a:ext cx="272090" cy="1163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77B0D5-5F20-4FB4-B14E-F17ED4CAE338}"/>
              </a:ext>
            </a:extLst>
          </p:cNvPr>
          <p:cNvCxnSpPr>
            <a:cxnSpLocks/>
          </p:cNvCxnSpPr>
          <p:nvPr/>
        </p:nvCxnSpPr>
        <p:spPr>
          <a:xfrm>
            <a:off x="4298222" y="1362953"/>
            <a:ext cx="2653995" cy="1066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8725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77424"/>
          </a:xfrm>
        </p:spPr>
        <p:txBody>
          <a:bodyPr>
            <a:normAutofit/>
          </a:bodyPr>
          <a:lstStyle/>
          <a:p>
            <a:r>
              <a:rPr lang="en-US" dirty="0"/>
              <a:t>Interactive login shell (</a:t>
            </a:r>
            <a:r>
              <a:rPr lang="en-US" dirty="0" err="1">
                <a:latin typeface="Lucida Console" panose="020B0609040504020204" pitchFamily="49" charset="0"/>
              </a:rPr>
              <a:t>ssh</a:t>
            </a:r>
            <a:r>
              <a:rPr lang="en-US" dirty="0"/>
              <a:t> from somewhere else)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095EC-9631-4582-A5DA-90A25054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174844"/>
            <a:ext cx="4758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onsole" panose="020B0609040504020204" pitchFamily="49" charset="0"/>
              </a:rPr>
              <a:t>/etc/profile </a:t>
            </a:r>
          </a:p>
          <a:p>
            <a:r>
              <a:rPr lang="en-US" sz="2400" dirty="0">
                <a:latin typeface="Lucida Console" panose="020B0609040504020204" pitchFamily="49" charset="0"/>
              </a:rPr>
              <a:t>~/.</a:t>
            </a:r>
            <a:r>
              <a:rPr lang="en-US" sz="2400" dirty="0" err="1">
                <a:latin typeface="Lucida Console" panose="020B0609040504020204" pitchFamily="49" charset="0"/>
              </a:rPr>
              <a:t>bash_profile</a:t>
            </a:r>
            <a:endParaRPr lang="en-US" sz="2400" dirty="0">
              <a:latin typeface="Lucida Console" panose="020B0609040504020204" pitchFamily="49" charset="0"/>
            </a:endParaRPr>
          </a:p>
          <a:p>
            <a:endParaRPr lang="en-US" sz="2400" dirty="0"/>
          </a:p>
          <a:p>
            <a:r>
              <a:rPr lang="en-US" sz="2400" dirty="0">
                <a:latin typeface="Lucida Console" panose="020B0609040504020204" pitchFamily="49" charset="0"/>
              </a:rPr>
              <a:t>~/.</a:t>
            </a:r>
            <a:r>
              <a:rPr lang="en-US" sz="2400" dirty="0" err="1">
                <a:latin typeface="Lucida Console" panose="020B0609040504020204" pitchFamily="49" charset="0"/>
              </a:rPr>
              <a:t>bash_logout</a:t>
            </a:r>
            <a:r>
              <a:rPr lang="en-US" sz="2400" dirty="0">
                <a:latin typeface="Lucida Console" panose="020B0609040504020204" pitchFamily="49" charset="0"/>
              </a:rPr>
              <a:t> </a:t>
            </a:r>
            <a:r>
              <a:rPr lang="en-US" sz="2400" dirty="0"/>
              <a:t>(when exiting)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004398"/>
            <a:ext cx="8229600" cy="83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startup files are </a:t>
            </a:r>
            <a:r>
              <a:rPr lang="en-US" dirty="0">
                <a:latin typeface="Lucida Console" panose="020B0609040504020204" pitchFamily="49" charset="0"/>
              </a:rPr>
              <a:t>source</a:t>
            </a:r>
            <a:r>
              <a:rPr lang="en-US" dirty="0"/>
              <a:t>d, not executed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338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source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source</a:t>
            </a:r>
            <a:r>
              <a:rPr lang="en-US" dirty="0"/>
              <a:t> executes a file in the current shell and preserves changes to the environment</a:t>
            </a:r>
          </a:p>
          <a:p>
            <a:r>
              <a:rPr lang="en-US" dirty="0">
                <a:latin typeface="Lucida Console" panose="020B0609040504020204" pitchFamily="49" charset="0"/>
                <a:cs typeface="Courier"/>
              </a:rPr>
              <a:t>.</a:t>
            </a:r>
            <a:r>
              <a:rPr lang="en-US" dirty="0"/>
              <a:t> is the same as </a:t>
            </a:r>
            <a:r>
              <a:rPr lang="en-US" dirty="0">
                <a:latin typeface="Lucida Console" panose="020B0609040504020204" pitchFamily="49" charset="0"/>
              </a:rPr>
              <a:t>source</a:t>
            </a:r>
          </a:p>
          <a:p>
            <a:r>
              <a:rPr lang="en-US" dirty="0">
                <a:latin typeface="Calibri" panose="020F0502020204030204" pitchFamily="34" charset="0"/>
              </a:rPr>
              <a:t>Legacy from Bourne shell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88FAA-EA63-4922-82D6-3D00AF4E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85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~/.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bash_profile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CB765-6C81-4FBE-9F4E-5360C568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596888"/>
            <a:ext cx="8229600" cy="317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# Get the aliases and functions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if [ -f ~/.bashrc ]; then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	. ~/.bashrc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fi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# User specific environment and startup programs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PATH=$PATH:$HOME/bin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export PATH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64442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cat ~/.bash_profile</a:t>
            </a:r>
            <a:endParaRPr lang="en-US" sz="24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428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Non-Login 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6874"/>
          </a:xfrm>
        </p:spPr>
        <p:txBody>
          <a:bodyPr>
            <a:normAutofit/>
          </a:bodyPr>
          <a:lstStyle/>
          <a:p>
            <a:r>
              <a:rPr lang="en-US" dirty="0"/>
              <a:t>Interactive non-login shell (calling bash from the </a:t>
            </a:r>
            <a:r>
              <a:rPr lang="en-US" dirty="0" err="1"/>
              <a:t>commandline</a:t>
            </a:r>
            <a:r>
              <a:rPr lang="en-US" dirty="0"/>
              <a:t>)</a:t>
            </a:r>
          </a:p>
          <a:p>
            <a:r>
              <a:rPr lang="en-US" dirty="0"/>
              <a:t>Retains environment from login shell</a:t>
            </a:r>
          </a:p>
          <a:p>
            <a:endParaRPr lang="en-US" dirty="0"/>
          </a:p>
          <a:p>
            <a:r>
              <a:rPr lang="en-US" dirty="0"/>
              <a:t>Shell levels seen with </a:t>
            </a:r>
            <a:r>
              <a:rPr lang="en-US" dirty="0">
                <a:latin typeface="Lucida Console" panose="020B0609040504020204" pitchFamily="49" charset="0"/>
              </a:rPr>
              <a:t>$SHLVL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AE98-2D8A-479A-B2E7-A1B4CE90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8489" y="3307548"/>
            <a:ext cx="212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</a:rPr>
              <a:t>~/.</a:t>
            </a:r>
            <a:r>
              <a:rPr lang="en-US" sz="2800" dirty="0" err="1">
                <a:latin typeface="Lucida Console" panose="020B0609040504020204" pitchFamily="49" charset="0"/>
              </a:rPr>
              <a:t>bashrc</a:t>
            </a:r>
            <a:endParaRPr lang="en-US" sz="2800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510723"/>
            <a:ext cx="8229600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$SHLVL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bash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$SHLVL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31136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~/.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bashrc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B9E47-CDE0-4AAD-B909-5FF96C6D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64442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cat ~/.bashrc</a:t>
            </a:r>
            <a:endParaRPr lang="en-US" sz="2400" dirty="0">
              <a:latin typeface="Lucida Console" panose="020B06090405040202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625649"/>
            <a:ext cx="8229600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# .bashrc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# Source global definitions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if [ -f /etc/bashrc ]; then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	. /etc/bashrc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fi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# User specific aliases and functions</a:t>
            </a:r>
          </a:p>
        </p:txBody>
      </p:sp>
    </p:spTree>
    <p:extLst>
      <p:ext uri="{BB962C8B-B14F-4D97-AF65-F5344CB8AC3E}">
        <p14:creationId xmlns:p14="http://schemas.microsoft.com/office/powerpoint/2010/main" val="26221148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Non-Interactive 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From a script</a:t>
            </a:r>
          </a:p>
          <a:p>
            <a:r>
              <a:rPr lang="en-US" dirty="0"/>
              <a:t>Retains environment from login shell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Set to a file like </a:t>
            </a:r>
            <a:r>
              <a:rPr lang="en-US" dirty="0">
                <a:latin typeface="Lucida Console" panose="020B0609040504020204" pitchFamily="49" charset="0"/>
              </a:rPr>
              <a:t>~/.</a:t>
            </a:r>
            <a:r>
              <a:rPr lang="en-US" dirty="0" err="1">
                <a:latin typeface="Lucida Console" panose="020B0609040504020204" pitchFamily="49" charset="0"/>
              </a:rPr>
              <a:t>bashrc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D9006-F6E3-43E0-99A0-B6571E5B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8489" y="3011317"/>
            <a:ext cx="3269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</a:rPr>
              <a:t>$BASH_ENV </a:t>
            </a:r>
            <a:r>
              <a:rPr lang="en-US" sz="2800" dirty="0"/>
              <a:t>(if set)</a:t>
            </a:r>
          </a:p>
        </p:txBody>
      </p:sp>
    </p:spTree>
    <p:extLst>
      <p:ext uri="{BB962C8B-B14F-4D97-AF65-F5344CB8AC3E}">
        <p14:creationId xmlns:p14="http://schemas.microsoft.com/office/powerpoint/2010/main" val="35836524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Arbitrary Startup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User-defined (e.g. </a:t>
            </a:r>
            <a:r>
              <a:rPr lang="en-US" dirty="0">
                <a:latin typeface="Lucida Console" panose="020B0609040504020204" pitchFamily="49" charset="0"/>
              </a:rPr>
              <a:t>~/.</a:t>
            </a:r>
            <a:r>
              <a:rPr lang="en-US" dirty="0" err="1">
                <a:latin typeface="Lucida Console" panose="020B0609040504020204" pitchFamily="49" charset="0"/>
              </a:rPr>
              <a:t>my_profile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also use '.'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F4AFB-6D8D-4EE0-BB97-4B54AD13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48243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source ~/.my_profile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[dir user]!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368483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. ~/.my_profile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[dir user]!</a:t>
            </a:r>
          </a:p>
        </p:txBody>
      </p:sp>
    </p:spTree>
    <p:extLst>
      <p:ext uri="{BB962C8B-B14F-4D97-AF65-F5344CB8AC3E}">
        <p14:creationId xmlns:p14="http://schemas.microsoft.com/office/powerpoint/2010/main" val="128608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Bash on HPC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machines within HPC run Bash v4.2.46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F2CAA-B9C5-4F3A-8B48-B71A2EDF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325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examples/functions/function2.sh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BD05D-004B-46A4-BEF5-943B3648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04159"/>
            <a:ext cx="82296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source </a:t>
            </a:r>
            <a:r>
              <a:rPr lang="en-US" dirty="0" err="1">
                <a:latin typeface="Lucida Console" panose="020B0609040504020204" pitchFamily="49" charset="0"/>
              </a:rPr>
              <a:t>function_depot.sh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tag=$USER.$RANDOM</a:t>
            </a:r>
          </a:p>
          <a:p>
            <a:r>
              <a:rPr lang="en-US" dirty="0">
                <a:latin typeface="Lucida Console" panose="020B0609040504020204" pitchFamily="49" charset="0"/>
              </a:rPr>
              <a:t>throwError "No can do!"</a:t>
            </a:r>
          </a:p>
          <a:p>
            <a:r>
              <a:rPr lang="en-US" dirty="0">
                <a:latin typeface="Lucida Console" panose="020B0609040504020204" pitchFamily="49" charset="0"/>
              </a:rPr>
              <a:t>cd $tag</a:t>
            </a:r>
          </a:p>
        </p:txBody>
      </p:sp>
    </p:spTree>
    <p:extLst>
      <p:ext uri="{BB962C8B-B14F-4D97-AF65-F5344CB8AC3E}">
        <p14:creationId xmlns:p14="http://schemas.microsoft.com/office/powerpoint/2010/main" val="35496752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Commands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47B72-0469-4B55-8786-17F938F5A3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63" y="441235"/>
            <a:ext cx="5111553" cy="40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3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0CF5EE-AEB8-48CF-AE19-584F0365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23862" y="3111856"/>
            <a:ext cx="4661515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command </a:t>
            </a:r>
            <a:r>
              <a:rPr lang="en-US" dirty="0" err="1">
                <a:solidFill>
                  <a:schemeClr val="tx1"/>
                </a:solidFill>
              </a:rPr>
              <a:t>arg</a:t>
            </a:r>
            <a:r>
              <a:rPr lang="en-US" dirty="0">
                <a:solidFill>
                  <a:schemeClr val="tx1"/>
                </a:solidFill>
              </a:rPr>
              <a:t>1 </a:t>
            </a:r>
            <a:r>
              <a:rPr lang="en-US" dirty="0" err="1">
                <a:solidFill>
                  <a:schemeClr val="tx1"/>
                </a:solidFill>
              </a:rPr>
              <a:t>arg</a:t>
            </a:r>
            <a:r>
              <a:rPr lang="en-US" dirty="0">
                <a:solidFill>
                  <a:schemeClr val="tx1"/>
                </a:solidFill>
              </a:rPr>
              <a:t>2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3862" y="4539351"/>
            <a:ext cx="4661515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simple command 1 | simple command 2 |&amp;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3862" y="5836308"/>
            <a:ext cx="4661515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pipeline 1 ; pipeline 2 ;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164" y="3111856"/>
            <a:ext cx="2941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Simple command /</a:t>
            </a:r>
          </a:p>
          <a:p>
            <a:r>
              <a:rPr lang="en-US" sz="2800" dirty="0"/>
              <a:t>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164" y="4539351"/>
            <a:ext cx="2145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Pipeline / Job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64" y="5836308"/>
            <a:ext cx="67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3862" y="1810336"/>
            <a:ext cx="4661515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word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164" y="1810336"/>
            <a:ext cx="168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Command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530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command examples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What is the current time and date?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are you?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73CFB-B94C-4B03-A239-63A23F72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2530765"/>
            <a:ext cx="8229600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cs typeface="Courier"/>
              </a:rPr>
              <a:t>date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4175097"/>
            <a:ext cx="8229600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cs typeface="Courier"/>
              </a:rPr>
              <a:t>pwd</a:t>
            </a:r>
          </a:p>
        </p:txBody>
      </p:sp>
    </p:spTree>
    <p:extLst>
      <p:ext uri="{BB962C8B-B14F-4D97-AF65-F5344CB8AC3E}">
        <p14:creationId xmlns:p14="http://schemas.microsoft.com/office/powerpoint/2010/main" val="37043232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Command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94AC7-9B8E-4A43-B751-ED506D6D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1050" y="4341280"/>
            <a:ext cx="8085749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Hello World!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9087" y="2297798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prompt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851889" y="2760356"/>
            <a:ext cx="531811" cy="15230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152800" y="2297798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command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98693" y="2781755"/>
            <a:ext cx="1300169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541833" y="2319197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arguments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3336564" y="2781755"/>
            <a:ext cx="859882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2405797" y="2781755"/>
            <a:ext cx="1790649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01760" y="5557537"/>
            <a:ext cx="1963839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simple command</a:t>
            </a:r>
          </a:p>
        </p:txBody>
      </p:sp>
      <p:sp>
        <p:nvSpPr>
          <p:cNvPr id="15" name="Left Brace 14"/>
          <p:cNvSpPr/>
          <p:nvPr/>
        </p:nvSpPr>
        <p:spPr>
          <a:xfrm rot="16200000">
            <a:off x="1926609" y="3942310"/>
            <a:ext cx="706152" cy="2524301"/>
          </a:xfrm>
          <a:prstGeom prst="leftBrace">
            <a:avLst>
              <a:gd name="adj1" fmla="val 415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914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commands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81936"/>
          </a:xfrm>
        </p:spPr>
        <p:txBody>
          <a:bodyPr>
            <a:normAutofit/>
          </a:bodyPr>
          <a:lstStyle/>
          <a:p>
            <a:r>
              <a:rPr lang="en-US" dirty="0"/>
              <a:t>List the contents of your /home directory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much disk space are you using?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you up to?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A67A2-0C5E-4CF1-8C13-72FBB8E5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2530765"/>
            <a:ext cx="8229600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cs typeface="Courier"/>
              </a:rPr>
              <a:t>ls -l -a $HOME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4175097"/>
            <a:ext cx="8229600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cs typeface="Courier"/>
              </a:rPr>
              <a:t>du -h -s $HOME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5925995"/>
            <a:ext cx="8229600" cy="5133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cs typeface="Courier"/>
              </a:rPr>
              <a:t>ps -u $USER -o size,pcpu,etime,comm --forest</a:t>
            </a:r>
          </a:p>
        </p:txBody>
      </p:sp>
    </p:spTree>
    <p:extLst>
      <p:ext uri="{BB962C8B-B14F-4D97-AF65-F5344CB8AC3E}">
        <p14:creationId xmlns:p14="http://schemas.microsoft.com/office/powerpoint/2010/main" val="4587446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ision 1"/>
          <p:cNvSpPr/>
          <p:nvPr/>
        </p:nvSpPr>
        <p:spPr>
          <a:xfrm>
            <a:off x="2822933" y="2713968"/>
            <a:ext cx="2284080" cy="907581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function?</a:t>
            </a:r>
          </a:p>
        </p:txBody>
      </p:sp>
      <p:sp>
        <p:nvSpPr>
          <p:cNvPr id="3" name="Decision 2"/>
          <p:cNvSpPr/>
          <p:nvPr/>
        </p:nvSpPr>
        <p:spPr>
          <a:xfrm>
            <a:off x="2822933" y="4023033"/>
            <a:ext cx="2286000" cy="910891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builtin</a:t>
            </a:r>
            <a:r>
              <a:rPr lang="en-US" dirty="0"/>
              <a:t>?</a:t>
            </a:r>
          </a:p>
        </p:txBody>
      </p:sp>
      <p:sp>
        <p:nvSpPr>
          <p:cNvPr id="4" name="Decision 3"/>
          <p:cNvSpPr/>
          <p:nvPr/>
        </p:nvSpPr>
        <p:spPr>
          <a:xfrm>
            <a:off x="2822933" y="5347108"/>
            <a:ext cx="2286000" cy="9144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$PATH</a:t>
            </a:r>
          </a:p>
        </p:txBody>
      </p:sp>
      <p:sp>
        <p:nvSpPr>
          <p:cNvPr id="5" name="Decision 4"/>
          <p:cNvSpPr/>
          <p:nvPr/>
        </p:nvSpPr>
        <p:spPr>
          <a:xfrm>
            <a:off x="5784627" y="1378154"/>
            <a:ext cx="2286000" cy="9144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 file?</a:t>
            </a:r>
          </a:p>
        </p:txBody>
      </p:sp>
      <p:sp>
        <p:nvSpPr>
          <p:cNvPr id="6" name="Terminator 5"/>
          <p:cNvSpPr/>
          <p:nvPr/>
        </p:nvSpPr>
        <p:spPr>
          <a:xfrm>
            <a:off x="6157433" y="4134350"/>
            <a:ext cx="1540387" cy="688258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Execute command</a:t>
            </a:r>
          </a:p>
        </p:txBody>
      </p:sp>
      <p:cxnSp>
        <p:nvCxnSpPr>
          <p:cNvPr id="8" name="Straight Arrow Connector 7"/>
          <p:cNvCxnSpPr>
            <a:stCxn id="21" idx="3"/>
          </p:cNvCxnSpPr>
          <p:nvPr/>
        </p:nvCxnSpPr>
        <p:spPr>
          <a:xfrm flipH="1">
            <a:off x="1737031" y="1835354"/>
            <a:ext cx="369529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>
            <a:off x="3964973" y="3621549"/>
            <a:ext cx="960" cy="4014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4" idx="0"/>
          </p:cNvCxnSpPr>
          <p:nvPr/>
        </p:nvCxnSpPr>
        <p:spPr>
          <a:xfrm>
            <a:off x="3965933" y="4933924"/>
            <a:ext cx="0" cy="413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2" idx="0"/>
          </p:cNvCxnSpPr>
          <p:nvPr/>
        </p:nvCxnSpPr>
        <p:spPr>
          <a:xfrm>
            <a:off x="3964013" y="2292554"/>
            <a:ext cx="960" cy="421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1" idx="3"/>
            <a:endCxn id="20" idx="1"/>
          </p:cNvCxnSpPr>
          <p:nvPr/>
        </p:nvCxnSpPr>
        <p:spPr>
          <a:xfrm>
            <a:off x="2106560" y="1835354"/>
            <a:ext cx="7144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ecision 19"/>
          <p:cNvSpPr/>
          <p:nvPr/>
        </p:nvSpPr>
        <p:spPr>
          <a:xfrm>
            <a:off x="2821013" y="1378154"/>
            <a:ext cx="2286000" cy="9144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Slashes?</a:t>
            </a:r>
          </a:p>
        </p:txBody>
      </p:sp>
      <p:sp>
        <p:nvSpPr>
          <p:cNvPr id="21" name="Process 20"/>
          <p:cNvSpPr/>
          <p:nvPr/>
        </p:nvSpPr>
        <p:spPr>
          <a:xfrm>
            <a:off x="277760" y="1378154"/>
            <a:ext cx="1828800" cy="914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Command</a:t>
            </a:r>
          </a:p>
        </p:txBody>
      </p:sp>
      <p:cxnSp>
        <p:nvCxnSpPr>
          <p:cNvPr id="49" name="Straight Arrow Connector 48"/>
          <p:cNvCxnSpPr>
            <a:stCxn id="20" idx="3"/>
            <a:endCxn id="5" idx="1"/>
          </p:cNvCxnSpPr>
          <p:nvPr/>
        </p:nvCxnSpPr>
        <p:spPr>
          <a:xfrm>
            <a:off x="5107013" y="1835354"/>
            <a:ext cx="6776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" idx="3"/>
            <a:endCxn id="6" idx="1"/>
          </p:cNvCxnSpPr>
          <p:nvPr/>
        </p:nvCxnSpPr>
        <p:spPr>
          <a:xfrm>
            <a:off x="5107013" y="3167759"/>
            <a:ext cx="1050420" cy="1310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" idx="3"/>
            <a:endCxn id="6" idx="1"/>
          </p:cNvCxnSpPr>
          <p:nvPr/>
        </p:nvCxnSpPr>
        <p:spPr>
          <a:xfrm>
            <a:off x="5108933" y="4478479"/>
            <a:ext cx="1048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" idx="2"/>
            <a:endCxn id="6" idx="0"/>
          </p:cNvCxnSpPr>
          <p:nvPr/>
        </p:nvCxnSpPr>
        <p:spPr>
          <a:xfrm>
            <a:off x="6927627" y="2292554"/>
            <a:ext cx="0" cy="1841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206595" y="1466022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131527" y="5414195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131527" y="4481164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097470" y="3621549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85507" y="3621549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84752" y="2306286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984752" y="3621549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84752" y="4947656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927627" y="2983093"/>
            <a:ext cx="4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05" name="Terminator 104"/>
          <p:cNvSpPr/>
          <p:nvPr/>
        </p:nvSpPr>
        <p:spPr>
          <a:xfrm>
            <a:off x="7180966" y="5714798"/>
            <a:ext cx="1540387" cy="688258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ERROR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588387" y="6076842"/>
            <a:ext cx="4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114" name="Curved Connector 113"/>
          <p:cNvCxnSpPr>
            <a:stCxn id="5" idx="3"/>
            <a:endCxn id="105" idx="0"/>
          </p:cNvCxnSpPr>
          <p:nvPr/>
        </p:nvCxnSpPr>
        <p:spPr>
          <a:xfrm flipH="1">
            <a:off x="7951160" y="1835354"/>
            <a:ext cx="119467" cy="3879444"/>
          </a:xfrm>
          <a:prstGeom prst="curvedConnector4">
            <a:avLst>
              <a:gd name="adj1" fmla="val -191350"/>
              <a:gd name="adj2" fmla="val 5589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4" idx="2"/>
            <a:endCxn id="105" idx="1"/>
          </p:cNvCxnSpPr>
          <p:nvPr/>
        </p:nvCxnSpPr>
        <p:spPr>
          <a:xfrm rot="5400000" flipH="1" flipV="1">
            <a:off x="5472158" y="4552701"/>
            <a:ext cx="202581" cy="3215033"/>
          </a:xfrm>
          <a:prstGeom prst="curvedConnector4">
            <a:avLst>
              <a:gd name="adj1" fmla="val -112844"/>
              <a:gd name="adj2" fmla="val 6777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itle 1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Search Tree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F78FD-FCA6-46A6-AB22-73ED12B5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126</a:t>
            </a:fld>
            <a:endParaRPr lang="en-US"/>
          </a:p>
        </p:txBody>
      </p:sp>
      <p:sp>
        <p:nvSpPr>
          <p:cNvPr id="35" name="Terminator 34"/>
          <p:cNvSpPr/>
          <p:nvPr/>
        </p:nvSpPr>
        <p:spPr>
          <a:xfrm>
            <a:off x="424100" y="3000772"/>
            <a:ext cx="1540387" cy="688258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Alias expansion</a:t>
            </a:r>
          </a:p>
        </p:txBody>
      </p:sp>
      <p:sp>
        <p:nvSpPr>
          <p:cNvPr id="36" name="Terminator 35"/>
          <p:cNvSpPr/>
          <p:nvPr/>
        </p:nvSpPr>
        <p:spPr>
          <a:xfrm>
            <a:off x="424100" y="4397248"/>
            <a:ext cx="1540387" cy="688258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Word expansion</a:t>
            </a:r>
          </a:p>
        </p:txBody>
      </p:sp>
      <p:cxnSp>
        <p:nvCxnSpPr>
          <p:cNvPr id="37" name="Straight Arrow Connector 36"/>
          <p:cNvCxnSpPr>
            <a:stCxn id="36" idx="0"/>
            <a:endCxn id="35" idx="2"/>
          </p:cNvCxnSpPr>
          <p:nvPr/>
        </p:nvCxnSpPr>
        <p:spPr>
          <a:xfrm flipV="1">
            <a:off x="1194294" y="3689030"/>
            <a:ext cx="0" cy="708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0"/>
            <a:endCxn id="21" idx="2"/>
          </p:cNvCxnSpPr>
          <p:nvPr/>
        </p:nvCxnSpPr>
        <p:spPr>
          <a:xfrm flipH="1" flipV="1">
            <a:off x="1192160" y="2292554"/>
            <a:ext cx="2134" cy="708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rminator 38"/>
          <p:cNvSpPr/>
          <p:nvPr/>
        </p:nvSpPr>
        <p:spPr>
          <a:xfrm>
            <a:off x="190446" y="5793725"/>
            <a:ext cx="2007695" cy="4286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$ cmd arg1 arg2</a:t>
            </a:r>
          </a:p>
        </p:txBody>
      </p:sp>
      <p:cxnSp>
        <p:nvCxnSpPr>
          <p:cNvPr id="40" name="Straight Arrow Connector 39"/>
          <p:cNvCxnSpPr>
            <a:stCxn id="39" idx="0"/>
            <a:endCxn id="36" idx="2"/>
          </p:cNvCxnSpPr>
          <p:nvPr/>
        </p:nvCxnSpPr>
        <p:spPr>
          <a:xfrm flipV="1">
            <a:off x="1194294" y="5085506"/>
            <a:ext cx="0" cy="708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42748" y="5229529"/>
            <a:ext cx="128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hit return</a:t>
            </a:r>
          </a:p>
        </p:txBody>
      </p:sp>
      <p:cxnSp>
        <p:nvCxnSpPr>
          <p:cNvPr id="16" name="Elbow Connector 15"/>
          <p:cNvCxnSpPr/>
          <p:nvPr/>
        </p:nvCxnSpPr>
        <p:spPr>
          <a:xfrm rot="5400000" flipH="1" flipV="1">
            <a:off x="3466635" y="3475733"/>
            <a:ext cx="3958371" cy="677614"/>
          </a:xfrm>
          <a:prstGeom prst="bentConnector3">
            <a:avLst>
              <a:gd name="adj1" fmla="val -3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451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process</a:t>
            </a:r>
            <a:r>
              <a:rPr lang="en-US" dirty="0"/>
              <a:t> is an executing instance of a simple command</a:t>
            </a:r>
          </a:p>
          <a:p>
            <a:r>
              <a:rPr lang="en-US" dirty="0"/>
              <a:t>Can be seen using </a:t>
            </a:r>
            <a:r>
              <a:rPr lang="en-US" dirty="0" err="1">
                <a:latin typeface="Lucida Console" panose="020B0609040504020204" pitchFamily="49" charset="0"/>
              </a:rPr>
              <a:t>ps</a:t>
            </a:r>
            <a:r>
              <a:rPr lang="en-US" dirty="0"/>
              <a:t> command</a:t>
            </a:r>
          </a:p>
          <a:p>
            <a:r>
              <a:rPr lang="en-US" dirty="0"/>
              <a:t>Has a unique id (</a:t>
            </a:r>
            <a:r>
              <a:rPr lang="en-US" i="1" dirty="0"/>
              <a:t>process id</a:t>
            </a:r>
            <a:r>
              <a:rPr lang="en-US" dirty="0"/>
              <a:t>, or </a:t>
            </a:r>
            <a:r>
              <a:rPr lang="en-US" i="1" dirty="0"/>
              <a:t>pid</a:t>
            </a:r>
            <a:r>
              <a:rPr lang="en-US" dirty="0"/>
              <a:t>)</a:t>
            </a:r>
          </a:p>
          <a:p>
            <a:r>
              <a:rPr lang="en-US" dirty="0"/>
              <a:t>Belongs to a process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EE039-E960-49BF-AFEF-D019041B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64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top</a:t>
            </a:r>
            <a:r>
              <a:rPr lang="en-US" dirty="0"/>
              <a:t> command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D5C37-09C4-47AC-9BC8-2A5E6352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128</a:t>
            </a:fld>
            <a:endParaRPr lang="en-US"/>
          </a:p>
        </p:txBody>
      </p:sp>
      <p:pic>
        <p:nvPicPr>
          <p:cNvPr id="3" name="Picture 2" descr="Screen shot 2011-12-14 at 3.51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4243" r="37734" b="71435"/>
          <a:stretch/>
        </p:blipFill>
        <p:spPr>
          <a:xfrm>
            <a:off x="457200" y="1655112"/>
            <a:ext cx="8229599" cy="46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018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  <a:cs typeface="Courier"/>
              </a:rPr>
              <a:t>ps</a:t>
            </a:r>
            <a:r>
              <a:rPr lang="en-US" dirty="0"/>
              <a:t> command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8F6FE-FBB1-48F9-A74B-BFFE5141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129</a:t>
            </a:fld>
            <a:endParaRPr lang="en-US"/>
          </a:p>
        </p:txBody>
      </p:sp>
      <p:pic>
        <p:nvPicPr>
          <p:cNvPr id="3" name="Picture 2" descr="Screen shot 2011-12-14 at 3.55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82796" r="26986" b="5018"/>
          <a:stretch/>
        </p:blipFill>
        <p:spPr>
          <a:xfrm>
            <a:off x="244168" y="1917289"/>
            <a:ext cx="8438461" cy="20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3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might be using Bash already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97968-2F8C-47E4-ADB9-21201682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915" y="1728623"/>
            <a:ext cx="8229600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ssh user@biowulf.nih.gov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...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Last login: Wed Aug 10 12:27:09 2018 from 123.456.78.90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$SHELL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/bin/bash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915" y="476038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bash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7915" y="3954703"/>
            <a:ext cx="8229600" cy="498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/>
              <a:t>If not, just start a new shell:</a:t>
            </a:r>
          </a:p>
        </p:txBody>
      </p:sp>
    </p:spTree>
    <p:extLst>
      <p:ext uri="{BB962C8B-B14F-4D97-AF65-F5344CB8AC3E}">
        <p14:creationId xmlns:p14="http://schemas.microsoft.com/office/powerpoint/2010/main" val="39077778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>
                <a:latin typeface="Lucida Console"/>
                <a:cs typeface="Lucida Console"/>
              </a:rPr>
              <a:t>history</a:t>
            </a:r>
            <a:r>
              <a:rPr lang="en-US"/>
              <a:t> command shows old commands run: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6F848-EACB-465C-8C3E-240342E0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86842"/>
            <a:ext cx="8229600" cy="286232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$ history 10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594  12:04  pwd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595  12:04  ll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596  12:06  cat ~/.bash_script_exports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597  12:06  vi ~/.bash_script_exports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598  12:34  jobs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599  12:34  ls -ltra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600  12:34  tail run_tophat.out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601  12:34  cat run_tophat.err</a:t>
            </a:r>
          </a:p>
          <a:p>
            <a:r>
              <a:rPr lang="en-US" dirty="0">
                <a:latin typeface="Lucida Console" panose="020B0609040504020204" pitchFamily="49" charset="0"/>
              </a:rPr>
              <a:t>  602  12:54  history 10</a:t>
            </a:r>
          </a:p>
        </p:txBody>
      </p:sp>
    </p:spTree>
    <p:extLst>
      <p:ext uri="{BB962C8B-B14F-4D97-AF65-F5344CB8AC3E}">
        <p14:creationId xmlns:p14="http://schemas.microsoft.com/office/powerpoint/2010/main" val="18856855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HISTTIMEFORMAT</a:t>
            </a:r>
            <a:r>
              <a:rPr lang="en-US"/>
              <a:t> controls display format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A3974-F384-4344-9D19-1F9BB2F6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4317" y="2393095"/>
            <a:ext cx="8342483" cy="31393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$ export HISTTIMEFORMAT='%F %T  '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$ history 10</a:t>
            </a:r>
          </a:p>
          <a:p>
            <a:r>
              <a:rPr lang="en-US" dirty="0">
                <a:latin typeface="Lucida Console" panose="020B0609040504020204" pitchFamily="49" charset="0"/>
              </a:rPr>
              <a:t>  596  2018-10-16 12:06:22  cat ~/.</a:t>
            </a:r>
            <a:r>
              <a:rPr lang="en-US" dirty="0" err="1">
                <a:latin typeface="Lucida Console" panose="020B0609040504020204" pitchFamily="49" charset="0"/>
              </a:rPr>
              <a:t>bash_script_exports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597  2018-10-16 12:06:31  vi ~/.</a:t>
            </a:r>
            <a:r>
              <a:rPr lang="en-US" dirty="0" err="1">
                <a:latin typeface="Lucida Console" panose="020B0609040504020204" pitchFamily="49" charset="0"/>
              </a:rPr>
              <a:t>bash_script_exports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598  2018-10-16 12:34:13  jobs</a:t>
            </a:r>
          </a:p>
          <a:p>
            <a:r>
              <a:rPr lang="en-US" dirty="0">
                <a:latin typeface="Lucida Console" panose="020B0609040504020204" pitchFamily="49" charset="0"/>
              </a:rPr>
              <a:t>  599  2018-10-16 12:34:15  ls -</a:t>
            </a:r>
            <a:r>
              <a:rPr lang="en-US" dirty="0" err="1">
                <a:latin typeface="Lucida Console" panose="020B0609040504020204" pitchFamily="49" charset="0"/>
              </a:rPr>
              <a:t>ltra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600  2018-10-16 12:34:21  tail </a:t>
            </a:r>
            <a:r>
              <a:rPr lang="en-US" dirty="0" err="1">
                <a:latin typeface="Lucida Console" panose="020B0609040504020204" pitchFamily="49" charset="0"/>
              </a:rPr>
              <a:t>run_tophat.out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601  2018-10-16 12:34:24  cat </a:t>
            </a:r>
            <a:r>
              <a:rPr lang="en-US" dirty="0" err="1">
                <a:latin typeface="Lucida Console" panose="020B0609040504020204" pitchFamily="49" charset="0"/>
              </a:rPr>
              <a:t>run_tophat.err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602  2018-10-16 12:54:38  history 10</a:t>
            </a:r>
          </a:p>
          <a:p>
            <a:r>
              <a:rPr lang="en-US" dirty="0">
                <a:latin typeface="Lucida Console" panose="020B0609040504020204" pitchFamily="49" charset="0"/>
              </a:rPr>
              <a:t>  603  2018-10-16 12:56:14  export HISTTIMEFORMAT='%F %T  '</a:t>
            </a:r>
          </a:p>
          <a:p>
            <a:r>
              <a:rPr lang="en-US" dirty="0">
                <a:latin typeface="Lucida Console" panose="020B0609040504020204" pitchFamily="49" charset="0"/>
              </a:rPr>
              <a:t>  604  2018-10-16 12:56:18  history 10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26163"/>
            <a:ext cx="8413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http://www.tldp.org/LDP/GNU-Linux-Tools-Summary/html/x1712.htm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4569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FF505-C9CE-48E5-B013-9D3503E19B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061" y="499567"/>
            <a:ext cx="5493486" cy="37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575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31610"/>
          </a:xfrm>
        </p:spPr>
        <p:txBody>
          <a:bodyPr>
            <a:normAutofit/>
          </a:bodyPr>
          <a:lstStyle/>
          <a:p>
            <a:r>
              <a:rPr lang="en-US" dirty="0"/>
              <a:t>Every process has three file descriptors (file handles): STDIN (0), STDOUT (1), STDERR (2)</a:t>
            </a:r>
          </a:p>
          <a:p>
            <a:r>
              <a:rPr lang="en-US" dirty="0"/>
              <a:t>Content can be redirected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94421-2EF5-47D1-8977-D7688901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1343" y="4444561"/>
            <a:ext cx="170840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6190" y="4444561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Redirect file descriptor 1 from STDOUT to </a:t>
            </a:r>
            <a:r>
              <a:rPr lang="en-US" dirty="0" err="1"/>
              <a:t>x.out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603" y="3847071"/>
            <a:ext cx="1569886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&lt; </a:t>
            </a:r>
            <a:r>
              <a:rPr lang="en-US" dirty="0" err="1">
                <a:latin typeface="Lucida Console" panose="020B0609040504020204" pitchFamily="49" charset="0"/>
              </a:rPr>
              <a:t>x.in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3450" y="3847071"/>
            <a:ext cx="423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Redirect file descriptor 0 from STDIN to </a:t>
            </a:r>
            <a:r>
              <a:rPr lang="en-US" dirty="0" err="1"/>
              <a:t>x.in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8603" y="5313341"/>
            <a:ext cx="309362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1&gt; </a:t>
            </a:r>
            <a:r>
              <a:rPr lang="en-US" dirty="0" err="1">
                <a:latin typeface="Lucida Console" panose="020B0609040504020204" pitchFamily="49" charset="0"/>
              </a:rPr>
              <a:t>x.out 2&gt; x.err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7697" y="5186495"/>
            <a:ext cx="4666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Redirect file descriptor 1 from STDOUT to </a:t>
            </a:r>
            <a:r>
              <a:rPr lang="en-US" dirty="0" err="1"/>
              <a:t>x.out, </a:t>
            </a:r>
          </a:p>
          <a:p>
            <a:r>
              <a:rPr lang="en-US" dirty="0" err="1"/>
              <a:t>file descriptor 2 from STDERR to x.err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2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STDOUT and STDERR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98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Ordering is important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2C8E7C4-3015-42DA-B3CB-8F05C72A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97592"/>
            <a:ext cx="240101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r>
              <a:rPr lang="en-US" dirty="0">
                <a:latin typeface="Lucida Console" panose="020B0609040504020204" pitchFamily="49" charset="0"/>
              </a:rPr>
              <a:t> 2&gt;&amp;1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2206" y="3505259"/>
            <a:ext cx="5360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Redirect file descriptor 1 from STDOUT to filename </a:t>
            </a:r>
            <a:r>
              <a:rPr lang="en-US" dirty="0" err="1"/>
              <a:t>x.out</a:t>
            </a:r>
            <a:r>
              <a:rPr lang="en-US" dirty="0"/>
              <a:t>, then redirect file descriptor 2 from STDERR to wherever file descriptor 1 is pointing (</a:t>
            </a:r>
            <a:r>
              <a:rPr lang="en-US" dirty="0" err="1"/>
              <a:t>x.out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359" y="4915996"/>
            <a:ext cx="240101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2&gt;&amp;1 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2206" y="4915996"/>
            <a:ext cx="5360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Redirect file descriptor 2 from STDERR to wherever file descriptor 1 is pointing (STDOUT), then redirect file descriptor 1 from STDOUT to filename </a:t>
            </a:r>
            <a:r>
              <a:rPr lang="en-US" dirty="0" err="1"/>
              <a:t>x.out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359" y="3023959"/>
            <a:ext cx="119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Correct: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518" y="4277304"/>
            <a:ext cx="1393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Incorrect: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518" y="1592441"/>
            <a:ext cx="129284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2&gt;&amp;1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2206" y="1460361"/>
            <a:ext cx="536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Redirect file descriptor 2 from STDERR to wherever file descriptor 1 is pointing (STDOUT)</a:t>
            </a:r>
          </a:p>
        </p:txBody>
      </p:sp>
    </p:spTree>
    <p:extLst>
      <p:ext uri="{BB962C8B-B14F-4D97-AF65-F5344CB8AC3E}">
        <p14:creationId xmlns:p14="http://schemas.microsoft.com/office/powerpoint/2010/main" val="26615577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Redirection to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57514"/>
          </a:xfrm>
        </p:spPr>
        <p:txBody>
          <a:bodyPr/>
          <a:lstStyle/>
          <a:p>
            <a:r>
              <a:rPr lang="en-US" dirty="0"/>
              <a:t>Use better syntax instead – these all do the same thing: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9032E6-6752-44BC-A801-B2B2EEC3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2361" y="3205230"/>
            <a:ext cx="240101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r>
              <a:rPr lang="en-US" dirty="0">
                <a:latin typeface="Lucida Console" panose="020B0609040504020204" pitchFamily="49" charset="0"/>
              </a:rPr>
              <a:t> 2&gt;&amp;1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2361" y="4117993"/>
            <a:ext cx="309362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1&gt;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r>
              <a:rPr lang="en-US" dirty="0">
                <a:latin typeface="Lucida Console" panose="020B0609040504020204" pitchFamily="49" charset="0"/>
              </a:rPr>
              <a:t> 2&gt;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2361" y="5061422"/>
            <a:ext cx="184693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&amp;&gt;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6196" y="4117993"/>
            <a:ext cx="144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WRONG!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737781" y="4312155"/>
            <a:ext cx="3414622" cy="7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22361" y="5738582"/>
            <a:ext cx="184693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cmd</a:t>
            </a:r>
            <a:r>
              <a:rPr lang="en-US" dirty="0">
                <a:latin typeface="Lucida Console" panose="020B0609040504020204" pitchFamily="49" charset="0"/>
              </a:rPr>
              <a:t> &gt;&amp; </a:t>
            </a:r>
            <a:r>
              <a:rPr lang="en-US" dirty="0" err="1">
                <a:latin typeface="Lucida Console" panose="020B0609040504020204" pitchFamily="49" charset="0"/>
              </a:rPr>
              <a:t>x.out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252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Appending to a file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196DB-0758-4A61-85E7-780EFD96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136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57200" y="2835898"/>
            <a:ext cx="6783008" cy="386447"/>
            <a:chOff x="457200" y="2835898"/>
            <a:chExt cx="6783008" cy="386447"/>
          </a:xfrm>
        </p:grpSpPr>
        <p:sp>
          <p:nvSpPr>
            <p:cNvPr id="4" name="TextBox 3"/>
            <p:cNvSpPr txBox="1"/>
            <p:nvPr/>
          </p:nvSpPr>
          <p:spPr>
            <a:xfrm>
              <a:off x="457200" y="2853013"/>
              <a:ext cx="1846930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Lucida Console" panose="020B0609040504020204" pitchFamily="49" charset="0"/>
                </a:rPr>
                <a:t>cmd</a:t>
              </a:r>
              <a:r>
                <a:rPr lang="en-US" dirty="0">
                  <a:latin typeface="Lucida Console" panose="020B0609040504020204" pitchFamily="49" charset="0"/>
                </a:rPr>
                <a:t> &gt;&gt; </a:t>
              </a:r>
              <a:r>
                <a:rPr lang="en-US" dirty="0" err="1">
                  <a:latin typeface="Lucida Console" panose="020B0609040504020204" pitchFamily="49" charset="0"/>
                </a:rPr>
                <a:t>x.out</a:t>
              </a:r>
              <a:endParaRPr lang="en-US" dirty="0">
                <a:latin typeface="Lucida Console" panose="020B0609040504020204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12495" y="2835898"/>
              <a:ext cx="4127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Append STDOUT to </a:t>
              </a:r>
              <a:r>
                <a:rPr lang="en-US" dirty="0" err="1"/>
                <a:t>x.out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3717941"/>
            <a:ext cx="7797696" cy="399173"/>
            <a:chOff x="457200" y="4083020"/>
            <a:chExt cx="7797696" cy="399173"/>
          </a:xfrm>
        </p:grpSpPr>
        <p:sp>
          <p:nvSpPr>
            <p:cNvPr id="8" name="TextBox 7"/>
            <p:cNvSpPr txBox="1"/>
            <p:nvPr/>
          </p:nvSpPr>
          <p:spPr>
            <a:xfrm>
              <a:off x="3348248" y="4083020"/>
              <a:ext cx="4906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Combine STDOUT and STDERR, append to </a:t>
              </a:r>
              <a:r>
                <a:rPr lang="en-US" dirty="0" err="1"/>
                <a:t>x.out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4112861"/>
              <a:ext cx="2678062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Lucida Console" panose="020B0609040504020204" pitchFamily="49" charset="0"/>
                </a:rPr>
                <a:t>cmd 1</a:t>
              </a:r>
              <a:r>
                <a:rPr lang="en-US" dirty="0">
                  <a:latin typeface="Lucida Console" panose="020B0609040504020204" pitchFamily="49" charset="0"/>
                </a:rPr>
                <a:t>&gt;&gt; </a:t>
              </a:r>
              <a:r>
                <a:rPr lang="en-US" dirty="0" err="1">
                  <a:latin typeface="Lucida Console" panose="020B0609040504020204" pitchFamily="49" charset="0"/>
                </a:rPr>
                <a:t>x.out 2&gt;&amp;1</a:t>
              </a:r>
              <a:endParaRPr lang="en-US" dirty="0">
                <a:latin typeface="Lucida Console" panose="020B0609040504020204" pitchFamily="49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022" y="5388115"/>
            <a:ext cx="4076563" cy="369332"/>
            <a:chOff x="301022" y="5388115"/>
            <a:chExt cx="4076563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457200" y="5388115"/>
              <a:ext cx="1985452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Lucida Console" panose="020B0609040504020204" pitchFamily="49" charset="0"/>
                </a:rPr>
                <a:t>cmd </a:t>
              </a:r>
              <a:r>
                <a:rPr lang="en-US" dirty="0">
                  <a:latin typeface="Lucida Console" panose="020B0609040504020204" pitchFamily="49" charset="0"/>
                </a:rPr>
                <a:t>&gt;&gt;&amp; </a:t>
              </a:r>
              <a:r>
                <a:rPr lang="en-US" dirty="0" err="1">
                  <a:latin typeface="Lucida Console" panose="020B0609040504020204" pitchFamily="49" charset="0"/>
                </a:rPr>
                <a:t>x.out</a:t>
              </a:r>
              <a:endParaRPr lang="en-US" dirty="0">
                <a:latin typeface="Lucida Console" panose="020B0609040504020204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31104" y="5388115"/>
              <a:ext cx="144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WRONG!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01022" y="5579763"/>
              <a:ext cx="2288809" cy="7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7200" y="4553028"/>
            <a:ext cx="8317131" cy="369332"/>
            <a:chOff x="457200" y="4779791"/>
            <a:chExt cx="8317131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457200" y="4779791"/>
              <a:ext cx="1985452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Lucida Console" panose="020B0609040504020204" pitchFamily="49" charset="0"/>
                </a:rPr>
                <a:t>cmd &amp;</a:t>
              </a:r>
              <a:r>
                <a:rPr lang="en-US" dirty="0">
                  <a:latin typeface="Lucida Console" panose="020B0609040504020204" pitchFamily="49" charset="0"/>
                </a:rPr>
                <a:t>&gt;&gt; </a:t>
              </a:r>
              <a:r>
                <a:rPr lang="en-US" dirty="0" err="1">
                  <a:latin typeface="Lucida Console" panose="020B0609040504020204" pitchFamily="49" charset="0"/>
                </a:rPr>
                <a:t>x.out</a:t>
              </a:r>
              <a:endParaRPr lang="en-US" dirty="0">
                <a:latin typeface="Lucida Console" panose="020B0609040504020204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1104" y="4779791"/>
              <a:ext cx="5843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Alternative for concatenation and </a:t>
              </a:r>
              <a:r>
                <a:rPr lang="en-US" dirty="0" err="1"/>
                <a:t>appendation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4214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Pipes/FIFO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3187"/>
          </a:xfrm>
        </p:spPr>
        <p:txBody>
          <a:bodyPr/>
          <a:lstStyle/>
          <a:p>
            <a:r>
              <a:rPr lang="en-US"/>
              <a:t>Send STDOUT and/or STDERR into temporary file for commands that can't accept ordinary pipes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782BD-0C0D-448C-ACC9-7709BFC3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668347"/>
            <a:ext cx="8229600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ls /home/$USER &gt; file1_out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ls /home/$USER/.snapshot/Weekly.2018-12-30* &gt; file2_out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diff file1_out file2_out &gt; diff.out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rm file1_out file2_out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cat diff.out</a:t>
            </a:r>
          </a:p>
        </p:txBody>
      </p:sp>
    </p:spTree>
    <p:extLst>
      <p:ext uri="{BB962C8B-B14F-4D97-AF65-F5344CB8AC3E}">
        <p14:creationId xmlns:p14="http://schemas.microsoft.com/office/powerpoint/2010/main" val="39538874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Pipes/FIFO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3187"/>
          </a:xfrm>
        </p:spPr>
        <p:txBody>
          <a:bodyPr/>
          <a:lstStyle/>
          <a:p>
            <a:r>
              <a:rPr lang="en-US"/>
              <a:t>FIFO special file can simplify this</a:t>
            </a:r>
          </a:p>
          <a:p>
            <a:r>
              <a:rPr lang="en-US"/>
              <a:t>You typically need multiple sessions or shells to use named pipes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FDAA0-F80B-4015-BA28-27C20BD7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652520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[sess1]$ mkfifo pipe1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[sess1]$ ls /home/$USER &gt; pipe1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787604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[sess2]$ cat pipe1</a:t>
            </a:r>
          </a:p>
        </p:txBody>
      </p:sp>
    </p:spTree>
    <p:extLst>
      <p:ext uri="{BB962C8B-B14F-4D97-AF65-F5344CB8AC3E}">
        <p14:creationId xmlns:p14="http://schemas.microsoft.com/office/powerpoint/2010/main" val="25610911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Pipes/FIFO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3439"/>
          </a:xfrm>
        </p:spPr>
        <p:txBody>
          <a:bodyPr>
            <a:normAutofit/>
          </a:bodyPr>
          <a:lstStyle/>
          <a:p>
            <a:r>
              <a:rPr lang="en-US" dirty="0"/>
              <a:t>Can be used to consolidate output without appending to a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FDAA0-F80B-4015-BA28-27C20BD7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106201"/>
            <a:ext cx="82296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mkfifo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pipe1 pipe2 pipe3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one &gt; pipe1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two &gt; pipe2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three &gt; pipe3 &amp;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34066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cat pipe*</a:t>
            </a:r>
          </a:p>
        </p:txBody>
      </p:sp>
    </p:spTree>
    <p:extLst>
      <p:ext uri="{BB962C8B-B14F-4D97-AF65-F5344CB8AC3E}">
        <p14:creationId xmlns:p14="http://schemas.microsoft.com/office/powerpoint/2010/main" val="214359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shell are you running?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be running bash: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Maybe you're running something else?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320E0-20B2-4ADA-9A45-6417599B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27103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-bash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36431"/>
            <a:ext cx="8229600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-ksh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-csh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-tcsh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-zsh</a:t>
            </a:r>
          </a:p>
        </p:txBody>
      </p:sp>
    </p:spTree>
    <p:extLst>
      <p:ext uri="{BB962C8B-B14F-4D97-AF65-F5344CB8AC3E}">
        <p14:creationId xmlns:p14="http://schemas.microsoft.com/office/powerpoint/2010/main" val="41752684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Substitution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5793"/>
          </a:xfrm>
        </p:spPr>
        <p:txBody>
          <a:bodyPr>
            <a:normAutofit/>
          </a:bodyPr>
          <a:lstStyle/>
          <a:p>
            <a:r>
              <a:rPr lang="en-US" dirty="0"/>
              <a:t>The operators </a:t>
            </a:r>
            <a:r>
              <a:rPr lang="en-US" dirty="0">
                <a:latin typeface="Lucida Console" panose="020B0609040504020204" pitchFamily="49" charset="0"/>
              </a:rPr>
              <a:t>&lt;( )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&gt;()</a:t>
            </a:r>
            <a:r>
              <a:rPr lang="en-US" dirty="0"/>
              <a:t> can be used to create transient named pipes</a:t>
            </a:r>
          </a:p>
          <a:p>
            <a:r>
              <a:rPr lang="en-US" dirty="0"/>
              <a:t>AKA process substitution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operators </a:t>
            </a:r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&gt; &gt;()</a:t>
            </a:r>
            <a:r>
              <a:rPr lang="en-US" dirty="0">
                <a:latin typeface="Lucida Console" panose="020B0609040504020204" pitchFamily="49" charset="0"/>
              </a:rPr>
              <a:t>' </a:t>
            </a:r>
            <a:r>
              <a:rPr lang="en-US" dirty="0"/>
              <a:t>are equivalent to </a:t>
            </a:r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|</a:t>
            </a:r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00343-D4BD-46E5-AFA3-6B159CA6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74420"/>
            <a:ext cx="8229600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diff &lt;(ls /home/$USER) &lt;(ls /home/$USER/.snapshot/Weekly.2018-12-30*)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cat /usr/share/dict/words &gt; &gt;(grep zag)</a:t>
            </a:r>
          </a:p>
        </p:txBody>
      </p:sp>
    </p:spTree>
    <p:extLst>
      <p:ext uri="{BB962C8B-B14F-4D97-AF65-F5344CB8AC3E}">
        <p14:creationId xmlns:p14="http://schemas.microsoft.com/office/powerpoint/2010/main" val="4559215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examples/pipes/</a:t>
            </a:r>
            <a:r>
              <a:rPr lang="en-US" sz="3200" dirty="0" err="1">
                <a:latin typeface="Lucida Console" panose="020B0609040504020204" pitchFamily="49" charset="0"/>
              </a:rPr>
              <a:t>fifo.sh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63D5D-3C31-4E40-B61C-8039506D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865028"/>
            <a:ext cx="82296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diff &lt;(</a:t>
            </a:r>
            <a:r>
              <a:rPr lang="en-US" dirty="0" err="1">
                <a:latin typeface="Lucida Console" panose="020B0609040504020204" pitchFamily="49" charset="0"/>
              </a:rPr>
              <a:t>zcat</a:t>
            </a:r>
            <a:r>
              <a:rPr lang="en-US" dirty="0">
                <a:latin typeface="Lucida Console" panose="020B0609040504020204" pitchFamily="49" charset="0"/>
              </a:rPr>
              <a:t> examples/pipes/</a:t>
            </a:r>
            <a:r>
              <a:rPr lang="en-US" dirty="0" err="1">
                <a:latin typeface="Lucida Console" panose="020B0609040504020204" pitchFamily="49" charset="0"/>
              </a:rPr>
              <a:t>webfiles.new.gz</a:t>
            </a:r>
            <a:r>
              <a:rPr lang="en-US" dirty="0">
                <a:latin typeface="Lucida Console" panose="020B0609040504020204" pitchFamily="49" charset="0"/>
              </a:rPr>
              <a:t> | sort) &lt;(</a:t>
            </a:r>
            <a:r>
              <a:rPr lang="en-US" dirty="0" err="1">
                <a:latin typeface="Lucida Console" panose="020B0609040504020204" pitchFamily="49" charset="0"/>
              </a:rPr>
              <a:t>zcat</a:t>
            </a:r>
            <a:r>
              <a:rPr lang="en-US" dirty="0">
                <a:latin typeface="Lucida Console" panose="020B0609040504020204" pitchFamily="49" charset="0"/>
              </a:rPr>
              <a:t> examples/pipes/</a:t>
            </a:r>
            <a:r>
              <a:rPr lang="en-US" dirty="0" err="1">
                <a:latin typeface="Lucida Console" panose="020B0609040504020204" pitchFamily="49" charset="0"/>
              </a:rPr>
              <a:t>webfiles.old.gz</a:t>
            </a:r>
            <a:r>
              <a:rPr lang="en-US" dirty="0">
                <a:latin typeface="Lucida Console" panose="020B0609040504020204" pitchFamily="49" charset="0"/>
              </a:rPr>
              <a:t> | sort)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# equivalent to:</a:t>
            </a:r>
          </a:p>
          <a:p>
            <a:r>
              <a:rPr lang="en-US" dirty="0">
                <a:latin typeface="Lucida Console" panose="020B0609040504020204" pitchFamily="49" charset="0"/>
              </a:rPr>
              <a:t>#diff &lt;(</a:t>
            </a:r>
            <a:r>
              <a:rPr lang="en-US" dirty="0" err="1">
                <a:latin typeface="Lucida Console" panose="020B0609040504020204" pitchFamily="49" charset="0"/>
              </a:rPr>
              <a:t>zcat</a:t>
            </a:r>
            <a:r>
              <a:rPr lang="en-US" dirty="0">
                <a:latin typeface="Lucida Console" panose="020B0609040504020204" pitchFamily="49" charset="0"/>
              </a:rPr>
              <a:t> examples/pipes/</a:t>
            </a:r>
            <a:r>
              <a:rPr lang="en-US" dirty="0" err="1">
                <a:latin typeface="Lucida Console" panose="020B0609040504020204" pitchFamily="49" charset="0"/>
              </a:rPr>
              <a:t>webfiles.new.gz</a:t>
            </a:r>
            <a:r>
              <a:rPr lang="en-US" dirty="0">
                <a:latin typeface="Lucida Console" panose="020B0609040504020204" pitchFamily="49" charset="0"/>
              </a:rPr>
              <a:t> &gt; &gt;(sort) ) &lt;(</a:t>
            </a:r>
            <a:r>
              <a:rPr lang="en-US" dirty="0" err="1">
                <a:latin typeface="Lucida Console" panose="020B0609040504020204" pitchFamily="49" charset="0"/>
              </a:rPr>
              <a:t>zcat</a:t>
            </a:r>
            <a:r>
              <a:rPr lang="en-US" dirty="0">
                <a:latin typeface="Lucida Console" panose="020B0609040504020204" pitchFamily="49" charset="0"/>
              </a:rPr>
              <a:t> examples/pipes/</a:t>
            </a:r>
            <a:r>
              <a:rPr lang="en-US" dirty="0" err="1">
                <a:latin typeface="Lucida Console" panose="020B0609040504020204" pitchFamily="49" charset="0"/>
              </a:rPr>
              <a:t>webfiles.old.gz</a:t>
            </a:r>
            <a:r>
              <a:rPr lang="en-US" dirty="0">
                <a:latin typeface="Lucida Console" panose="020B0609040504020204" pitchFamily="49" charset="0"/>
              </a:rPr>
              <a:t> &gt; &gt;(sort) )</a:t>
            </a:r>
          </a:p>
        </p:txBody>
      </p:sp>
    </p:spTree>
    <p:extLst>
      <p:ext uri="{BB962C8B-B14F-4D97-AF65-F5344CB8AC3E}">
        <p14:creationId xmlns:p14="http://schemas.microsoft.com/office/powerpoint/2010/main" val="23123181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Pipelines And Jobs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17622C-1358-421D-A8CA-047E3B7A0B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01" y="252969"/>
            <a:ext cx="5997462" cy="41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331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Pipeline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STDOUT</a:t>
            </a:r>
            <a:r>
              <a:rPr lang="en-US" dirty="0"/>
              <a:t> of each simple command is passed as </a:t>
            </a:r>
            <a:r>
              <a:rPr lang="en-US" dirty="0">
                <a:latin typeface="Lucida Console" panose="020B0609040504020204" pitchFamily="49" charset="0"/>
              </a:rPr>
              <a:t>STDIN</a:t>
            </a:r>
            <a:r>
              <a:rPr lang="en-US" dirty="0"/>
              <a:t> of the next command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04671-5C82-4B43-BF2B-1FBAD403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869020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ps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-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ef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grep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sh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head -n 3</a:t>
            </a:r>
          </a:p>
        </p:txBody>
      </p:sp>
    </p:spTree>
    <p:extLst>
      <p:ext uri="{BB962C8B-B14F-4D97-AF65-F5344CB8AC3E}">
        <p14:creationId xmlns:p14="http://schemas.microsoft.com/office/powerpoint/2010/main" val="181996964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Pipeline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STDERR</a:t>
            </a:r>
            <a:r>
              <a:rPr lang="en-US" dirty="0"/>
              <a:t> can be combined with </a:t>
            </a:r>
            <a:r>
              <a:rPr lang="en-US" dirty="0">
                <a:latin typeface="Lucida Console" panose="020B0609040504020204" pitchFamily="49" charset="0"/>
              </a:rPr>
              <a:t>STDOUT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967C8-4DAA-46A9-9F2D-8655FD9C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7200" y="2973905"/>
            <a:ext cx="8229600" cy="255454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ls emptydir | grep -c 'No such file'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ls: cannot access emptydir: No such file or directory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ls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emptydir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2&gt;&amp;1 | grep -c 'No such file'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ls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emptydir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|&amp; grep -c 'No such file'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998285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examples/pipes/</a:t>
            </a:r>
            <a:r>
              <a:rPr lang="en-US" sz="3200" dirty="0" err="1">
                <a:latin typeface="Lucida Console" panose="020B0609040504020204" pitchFamily="49" charset="0"/>
              </a:rPr>
              <a:t>pipes.sh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0F943-B331-4AE1-8597-11E8AE38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778659"/>
            <a:ext cx="8229600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Lucida Console" panose="020B0609040504020204" pitchFamily="49" charset="0"/>
              </a:rPr>
              <a:t># The file </a:t>
            </a:r>
            <a:r>
              <a:rPr lang="fr-FR" dirty="0" err="1">
                <a:latin typeface="Lucida Console" panose="020B0609040504020204" pitchFamily="49" charset="0"/>
              </a:rPr>
              <a:t>genome_stuff.csv</a:t>
            </a:r>
            <a:r>
              <a:rPr lang="fr-FR" dirty="0">
                <a:latin typeface="Lucida Console" panose="020B0609040504020204" pitchFamily="49" charset="0"/>
              </a:rPr>
              <a:t> </a:t>
            </a:r>
            <a:r>
              <a:rPr lang="fr-FR" dirty="0" err="1">
                <a:latin typeface="Lucida Console" panose="020B0609040504020204" pitchFamily="49" charset="0"/>
              </a:rPr>
              <a:t>is</a:t>
            </a:r>
            <a:r>
              <a:rPr lang="fr-FR" dirty="0">
                <a:latin typeface="Lucida Console" panose="020B0609040504020204" pitchFamily="49" charset="0"/>
              </a:rPr>
              <a:t> a comma-</a:t>
            </a:r>
            <a:r>
              <a:rPr lang="fr-FR" dirty="0" err="1">
                <a:latin typeface="Lucida Console" panose="020B0609040504020204" pitchFamily="49" charset="0"/>
              </a:rPr>
              <a:t>delineated</a:t>
            </a:r>
            <a:r>
              <a:rPr lang="fr-FR" dirty="0">
                <a:latin typeface="Lucida Console" panose="020B0609040504020204" pitchFamily="49" charset="0"/>
              </a:rPr>
              <a:t> output</a:t>
            </a:r>
          </a:p>
          <a:p>
            <a:r>
              <a:rPr lang="fr-FR" dirty="0">
                <a:latin typeface="Lucida Console" panose="020B0609040504020204" pitchFamily="49" charset="0"/>
              </a:rPr>
              <a:t># file </a:t>
            </a:r>
            <a:r>
              <a:rPr lang="fr-FR" dirty="0" err="1">
                <a:latin typeface="Lucida Console" panose="020B0609040504020204" pitchFamily="49" charset="0"/>
              </a:rPr>
              <a:t>from</a:t>
            </a:r>
            <a:r>
              <a:rPr lang="fr-FR" dirty="0">
                <a:latin typeface="Lucida Console" panose="020B0609040504020204" pitchFamily="49" charset="0"/>
              </a:rPr>
              <a:t> an </a:t>
            </a:r>
            <a:r>
              <a:rPr lang="fr-FR" dirty="0" err="1">
                <a:latin typeface="Lucida Console" panose="020B0609040504020204" pitchFamily="49" charset="0"/>
              </a:rPr>
              <a:t>unamed</a:t>
            </a:r>
            <a:r>
              <a:rPr lang="fr-FR" dirty="0">
                <a:latin typeface="Lucida Console" panose="020B0609040504020204" pitchFamily="49" charset="0"/>
              </a:rPr>
              <a:t> application.  You </a:t>
            </a:r>
            <a:r>
              <a:rPr lang="fr-FR" dirty="0" err="1">
                <a:latin typeface="Lucida Console" panose="020B0609040504020204" pitchFamily="49" charset="0"/>
              </a:rPr>
              <a:t>want</a:t>
            </a:r>
            <a:r>
              <a:rPr lang="fr-FR" dirty="0">
                <a:latin typeface="Lucida Console" panose="020B0609040504020204" pitchFamily="49" charset="0"/>
              </a:rPr>
              <a:t> to pull out</a:t>
            </a:r>
          </a:p>
          <a:p>
            <a:r>
              <a:rPr lang="fr-FR" dirty="0">
                <a:latin typeface="Lucida Console" panose="020B0609040504020204" pitchFamily="49" charset="0"/>
              </a:rPr>
              <a:t># the data </a:t>
            </a:r>
            <a:r>
              <a:rPr lang="fr-FR" dirty="0" err="1">
                <a:latin typeface="Lucida Console" panose="020B0609040504020204" pitchFamily="49" charset="0"/>
              </a:rPr>
              <a:t>related</a:t>
            </a:r>
            <a:r>
              <a:rPr lang="fr-FR" dirty="0">
                <a:latin typeface="Lucida Console" panose="020B0609040504020204" pitchFamily="49" charset="0"/>
              </a:rPr>
              <a:t> to </a:t>
            </a:r>
            <a:r>
              <a:rPr lang="fr-FR" dirty="0" err="1">
                <a:latin typeface="Lucida Console" panose="020B0609040504020204" pitchFamily="49" charset="0"/>
              </a:rPr>
              <a:t>chrX</a:t>
            </a:r>
            <a:r>
              <a:rPr lang="fr-FR" dirty="0">
                <a:latin typeface="Lucida Console" panose="020B0609040504020204" pitchFamily="49" charset="0"/>
              </a:rPr>
              <a:t>, </a:t>
            </a:r>
            <a:r>
              <a:rPr lang="fr-FR" dirty="0" err="1">
                <a:latin typeface="Lucida Console" panose="020B0609040504020204" pitchFamily="49" charset="0"/>
              </a:rPr>
              <a:t>converting</a:t>
            </a:r>
            <a:r>
              <a:rPr lang="fr-FR" dirty="0">
                <a:latin typeface="Lucida Console" panose="020B0609040504020204" pitchFamily="49" charset="0"/>
              </a:rPr>
              <a:t> the </a:t>
            </a:r>
            <a:r>
              <a:rPr lang="fr-FR" dirty="0" err="1">
                <a:latin typeface="Lucida Console" panose="020B0609040504020204" pitchFamily="49" charset="0"/>
              </a:rPr>
              <a:t>delineator</a:t>
            </a:r>
            <a:r>
              <a:rPr lang="fr-FR" dirty="0">
                <a:latin typeface="Lucida Console" panose="020B0609040504020204" pitchFamily="49" charset="0"/>
              </a:rPr>
              <a:t> to</a:t>
            </a:r>
          </a:p>
          <a:p>
            <a:r>
              <a:rPr lang="fr-FR" dirty="0">
                <a:latin typeface="Lucida Console" panose="020B0609040504020204" pitchFamily="49" charset="0"/>
              </a:rPr>
              <a:t># a tab </a:t>
            </a:r>
            <a:r>
              <a:rPr lang="fr-FR" dirty="0" err="1">
                <a:latin typeface="Lucida Console" panose="020B0609040504020204" pitchFamily="49" charset="0"/>
              </a:rPr>
              <a:t>character</a:t>
            </a:r>
            <a:r>
              <a:rPr lang="fr-FR" dirty="0">
                <a:latin typeface="Lucida Console" panose="020B0609040504020204" pitchFamily="49" charset="0"/>
              </a:rPr>
              <a:t>, </a:t>
            </a:r>
            <a:r>
              <a:rPr lang="fr-FR" dirty="0" err="1">
                <a:latin typeface="Lucida Console" panose="020B0609040504020204" pitchFamily="49" charset="0"/>
              </a:rPr>
              <a:t>then</a:t>
            </a:r>
            <a:r>
              <a:rPr lang="fr-FR" dirty="0">
                <a:latin typeface="Lucida Console" panose="020B0609040504020204" pitchFamily="49" charset="0"/>
              </a:rPr>
              <a:t> sort </a:t>
            </a:r>
            <a:r>
              <a:rPr lang="fr-FR" dirty="0" err="1">
                <a:latin typeface="Lucida Console" panose="020B0609040504020204" pitchFamily="49" charset="0"/>
              </a:rPr>
              <a:t>based</a:t>
            </a:r>
            <a:r>
              <a:rPr lang="fr-FR" dirty="0">
                <a:latin typeface="Lucida Console" panose="020B0609040504020204" pitchFamily="49" charset="0"/>
              </a:rPr>
              <a:t> on the SNP id, if</a:t>
            </a:r>
          </a:p>
          <a:p>
            <a:r>
              <a:rPr lang="fr-FR" dirty="0">
                <a:latin typeface="Lucida Console" panose="020B0609040504020204" pitchFamily="49" charset="0"/>
              </a:rPr>
              <a:t># </a:t>
            </a:r>
            <a:r>
              <a:rPr lang="fr-FR" dirty="0" err="1">
                <a:latin typeface="Lucida Console" panose="020B0609040504020204" pitchFamily="49" charset="0"/>
              </a:rPr>
              <a:t>present</a:t>
            </a:r>
            <a:r>
              <a:rPr lang="fr-FR" dirty="0">
                <a:latin typeface="Lucida Console" panose="020B0609040504020204" pitchFamily="49" charset="0"/>
              </a:rPr>
              <a:t>.  </a:t>
            </a:r>
            <a:r>
              <a:rPr lang="fr-FR" dirty="0" err="1">
                <a:latin typeface="Lucida Console" panose="020B0609040504020204" pitchFamily="49" charset="0"/>
              </a:rPr>
              <a:t>Also</a:t>
            </a:r>
            <a:r>
              <a:rPr lang="fr-FR" dirty="0">
                <a:latin typeface="Lucida Console" panose="020B0609040504020204" pitchFamily="49" charset="0"/>
              </a:rPr>
              <a:t>, </a:t>
            </a:r>
            <a:r>
              <a:rPr lang="fr-FR" dirty="0" err="1">
                <a:latin typeface="Lucida Console" panose="020B0609040504020204" pitchFamily="49" charset="0"/>
              </a:rPr>
              <a:t>you</a:t>
            </a:r>
            <a:r>
              <a:rPr lang="fr-FR" dirty="0">
                <a:latin typeface="Lucida Console" panose="020B0609040504020204" pitchFamily="49" charset="0"/>
              </a:rPr>
              <a:t> </a:t>
            </a:r>
            <a:r>
              <a:rPr lang="fr-FR" dirty="0" err="1">
                <a:latin typeface="Lucida Console" panose="020B0609040504020204" pitchFamily="49" charset="0"/>
              </a:rPr>
              <a:t>want</a:t>
            </a:r>
            <a:r>
              <a:rPr lang="fr-FR" dirty="0">
                <a:latin typeface="Lucida Console" panose="020B0609040504020204" pitchFamily="49" charset="0"/>
              </a:rPr>
              <a:t> to </a:t>
            </a:r>
            <a:r>
              <a:rPr lang="fr-FR" dirty="0" err="1">
                <a:latin typeface="Lucida Console" panose="020B0609040504020204" pitchFamily="49" charset="0"/>
              </a:rPr>
              <a:t>maintain</a:t>
            </a:r>
            <a:r>
              <a:rPr lang="fr-FR" dirty="0">
                <a:latin typeface="Lucida Console" panose="020B0609040504020204" pitchFamily="49" charset="0"/>
              </a:rPr>
              <a:t> the </a:t>
            </a:r>
            <a:r>
              <a:rPr lang="fr-FR" dirty="0" err="1">
                <a:latin typeface="Lucida Console" panose="020B0609040504020204" pitchFamily="49" charset="0"/>
              </a:rPr>
              <a:t>column</a:t>
            </a:r>
            <a:r>
              <a:rPr lang="fr-FR" dirty="0">
                <a:latin typeface="Lucida Console" panose="020B0609040504020204" pitchFamily="49" charset="0"/>
              </a:rPr>
              <a:t> headers</a:t>
            </a:r>
          </a:p>
          <a:p>
            <a:r>
              <a:rPr lang="fr-FR" dirty="0">
                <a:latin typeface="Lucida Console" panose="020B0609040504020204" pitchFamily="49" charset="0"/>
              </a:rPr>
              <a:t># (the </a:t>
            </a:r>
            <a:r>
              <a:rPr lang="fr-FR" dirty="0" err="1">
                <a:latin typeface="Lucida Console" panose="020B0609040504020204" pitchFamily="49" charset="0"/>
              </a:rPr>
              <a:t>topmost</a:t>
            </a:r>
            <a:r>
              <a:rPr lang="fr-FR" dirty="0">
                <a:latin typeface="Lucida Console" panose="020B0609040504020204" pitchFamily="49" charset="0"/>
              </a:rPr>
              <a:t> line).</a:t>
            </a:r>
          </a:p>
          <a:p>
            <a:endParaRPr lang="fr-FR" dirty="0">
              <a:latin typeface="Lucida Console" panose="020B0609040504020204" pitchFamily="49" charset="0"/>
            </a:endParaRPr>
          </a:p>
          <a:p>
            <a:r>
              <a:rPr lang="fr-FR" dirty="0">
                <a:latin typeface="Lucida Console" panose="020B0609040504020204" pitchFamily="49" charset="0"/>
              </a:rPr>
              <a:t># Note the use of line continuation markers and </a:t>
            </a:r>
            <a:r>
              <a:rPr lang="fr-FR" dirty="0" err="1">
                <a:latin typeface="Lucida Console" panose="020B0609040504020204" pitchFamily="49" charset="0"/>
              </a:rPr>
              <a:t>named</a:t>
            </a:r>
            <a:endParaRPr lang="fr-FR" dirty="0">
              <a:latin typeface="Lucida Console" panose="020B0609040504020204" pitchFamily="49" charset="0"/>
            </a:endParaRPr>
          </a:p>
          <a:p>
            <a:r>
              <a:rPr lang="fr-FR" dirty="0">
                <a:latin typeface="Lucida Console" panose="020B0609040504020204" pitchFamily="49" charset="0"/>
              </a:rPr>
              <a:t># pipes. </a:t>
            </a:r>
          </a:p>
          <a:p>
            <a:endParaRPr lang="fr-FR" dirty="0">
              <a:latin typeface="Lucida Console" panose="020B0609040504020204" pitchFamily="49" charset="0"/>
            </a:endParaRPr>
          </a:p>
          <a:p>
            <a:r>
              <a:rPr lang="fr-FR" dirty="0">
                <a:latin typeface="Lucida Console" panose="020B0609040504020204" pitchFamily="49" charset="0"/>
              </a:rPr>
              <a:t>input=</a:t>
            </a:r>
            <a:r>
              <a:rPr lang="fr-FR" dirty="0" err="1">
                <a:latin typeface="Lucida Console" panose="020B0609040504020204" pitchFamily="49" charset="0"/>
              </a:rPr>
              <a:t>examples</a:t>
            </a:r>
            <a:r>
              <a:rPr lang="fr-FR" dirty="0">
                <a:latin typeface="Lucida Console" panose="020B0609040504020204" pitchFamily="49" charset="0"/>
              </a:rPr>
              <a:t>/pipes/</a:t>
            </a:r>
            <a:r>
              <a:rPr lang="fr-FR" dirty="0" err="1">
                <a:latin typeface="Lucida Console" panose="020B0609040504020204" pitchFamily="49" charset="0"/>
              </a:rPr>
              <a:t>genome_stuff.csv</a:t>
            </a:r>
            <a:endParaRPr lang="fr-FR" dirty="0">
              <a:latin typeface="Lucida Console" panose="020B0609040504020204" pitchFamily="49" charset="0"/>
            </a:endParaRPr>
          </a:p>
          <a:p>
            <a:r>
              <a:rPr lang="fr-FR" dirty="0">
                <a:latin typeface="Lucida Console" panose="020B0609040504020204" pitchFamily="49" charset="0"/>
              </a:rPr>
              <a:t>cat &lt;(</a:t>
            </a:r>
            <a:r>
              <a:rPr lang="fr-FR" dirty="0" err="1">
                <a:latin typeface="Lucida Console" panose="020B0609040504020204" pitchFamily="49" charset="0"/>
              </a:rPr>
              <a:t>cut</a:t>
            </a:r>
            <a:r>
              <a:rPr lang="fr-FR" dirty="0">
                <a:latin typeface="Lucida Console" panose="020B0609040504020204" pitchFamily="49" charset="0"/>
              </a:rPr>
              <a:t> -d',' -f1,2,22-33 $input | </a:t>
            </a:r>
            <a:r>
              <a:rPr lang="fr-FR" dirty="0" err="1">
                <a:latin typeface="Lucida Console" panose="020B0609040504020204" pitchFamily="49" charset="0"/>
              </a:rPr>
              <a:t>head</a:t>
            </a:r>
            <a:r>
              <a:rPr lang="fr-FR" dirty="0">
                <a:latin typeface="Lucida Console" panose="020B0609040504020204" pitchFamily="49" charset="0"/>
              </a:rPr>
              <a:t> -1 \</a:t>
            </a:r>
          </a:p>
          <a:p>
            <a:r>
              <a:rPr lang="fr-FR" dirty="0">
                <a:latin typeface="Lucida Console" panose="020B0609040504020204" pitchFamily="49" charset="0"/>
              </a:rPr>
              <a:t>  | tr ',' $'\t') &lt;(</a:t>
            </a:r>
            <a:r>
              <a:rPr lang="fr-FR" dirty="0" err="1">
                <a:latin typeface="Lucida Console" panose="020B0609040504020204" pitchFamily="49" charset="0"/>
              </a:rPr>
              <a:t>cut</a:t>
            </a:r>
            <a:r>
              <a:rPr lang="fr-FR" dirty="0">
                <a:latin typeface="Lucida Console" panose="020B0609040504020204" pitchFamily="49" charset="0"/>
              </a:rPr>
              <a:t> -d',' -f1,2,22-33 $input \</a:t>
            </a:r>
          </a:p>
          <a:p>
            <a:r>
              <a:rPr lang="fr-FR" dirty="0">
                <a:latin typeface="Lucida Console" panose="020B0609040504020204" pitchFamily="49" charset="0"/>
              </a:rPr>
              <a:t>  | </a:t>
            </a:r>
            <a:r>
              <a:rPr lang="fr-FR" dirty="0" err="1">
                <a:latin typeface="Lucida Console" panose="020B0609040504020204" pitchFamily="49" charset="0"/>
              </a:rPr>
              <a:t>grep</a:t>
            </a:r>
            <a:r>
              <a:rPr lang="fr-FR" dirty="0">
                <a:latin typeface="Lucida Console" panose="020B0609040504020204" pitchFamily="49" charset="0"/>
              </a:rPr>
              <a:t> </a:t>
            </a:r>
            <a:r>
              <a:rPr lang="fr-FR" dirty="0" err="1">
                <a:latin typeface="Lucida Console" panose="020B0609040504020204" pitchFamily="49" charset="0"/>
              </a:rPr>
              <a:t>chrX</a:t>
            </a:r>
            <a:r>
              <a:rPr lang="fr-FR" dirty="0">
                <a:latin typeface="Lucida Console" panose="020B0609040504020204" pitchFamily="49" charset="0"/>
              </a:rPr>
              <a:t> |  tr ',' $'\t' | sort -k3)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248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job</a:t>
            </a:r>
            <a:r>
              <a:rPr lang="en-US" dirty="0"/>
              <a:t> is another name for pipeline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simple command is a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CAFD8-AE25-495C-BBB7-34840FFD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00469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Hello World! &gt;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x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cat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x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grep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o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68744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Foreground and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job (pipeline) runs in the foreground by default</a:t>
            </a:r>
          </a:p>
          <a:p>
            <a:r>
              <a:rPr lang="en-US" i="1" dirty="0"/>
              <a:t>Asynchronous</a:t>
            </a:r>
            <a:r>
              <a:rPr lang="en-US" dirty="0"/>
              <a:t> jobs are run in background (in parallel, fire and forget)</a:t>
            </a:r>
          </a:p>
          <a:p>
            <a:endParaRPr lang="en-US" dirty="0"/>
          </a:p>
          <a:p>
            <a:r>
              <a:rPr lang="en-US" dirty="0"/>
              <a:t>Requires single </a:t>
            </a:r>
            <a:r>
              <a:rPr lang="en-US" dirty="0">
                <a:latin typeface="Lucida Console" panose="020B0609040504020204" pitchFamily="49" charset="0"/>
              </a:rPr>
              <a:t>‘&amp;’</a:t>
            </a:r>
            <a:r>
              <a:rPr lang="en-US" dirty="0"/>
              <a:t> at the end</a:t>
            </a:r>
          </a:p>
          <a:p>
            <a:r>
              <a:rPr lang="en-US" dirty="0"/>
              <a:t>Background jobs run in their own shell</a:t>
            </a:r>
          </a:p>
          <a:p>
            <a:r>
              <a:rPr lang="en-US" dirty="0"/>
              <a:t>Exit status is not available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CA452-4A3C-4355-B563-D7DAA2A6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866248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 &amp;</a:t>
            </a:r>
          </a:p>
        </p:txBody>
      </p:sp>
    </p:spTree>
    <p:extLst>
      <p:ext uri="{BB962C8B-B14F-4D97-AF65-F5344CB8AC3E}">
        <p14:creationId xmlns:p14="http://schemas.microsoft.com/office/powerpoint/2010/main" val="3851879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wait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wait</a:t>
            </a:r>
            <a:r>
              <a:rPr lang="en-US" dirty="0"/>
              <a:t> command does just that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for consolidation or summary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F9267-B68D-45ED-B597-3C7ACBFA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03988"/>
            <a:ext cx="8229600" cy="132343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9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7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40269696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shell itemizes jobs by number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04094-326B-4B91-94D8-876B9022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149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61186"/>
            <a:ext cx="8229600" cy="44012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Lucida Console" panose="020B0609040504020204" pitchFamily="49" charset="0"/>
                <a:cs typeface="Courier"/>
              </a:rPr>
              <a:t>$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[1] 8683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$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[2] 8684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$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[3] 8686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$ jobs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[1]   Running                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[2]-  Running                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[3]+  Running                 sleep 10 &amp;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$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[1]   Done                    sleep 10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[2]-  Done                    sleep 10</a:t>
            </a:r>
          </a:p>
          <a:p>
            <a:r>
              <a:rPr lang="en-US" sz="2000">
                <a:latin typeface="Lucida Console" panose="020B0609040504020204" pitchFamily="49" charset="0"/>
                <a:cs typeface="Courier"/>
              </a:rPr>
              <a:t>[3]+  Done                    sleep 10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20772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Shell, Kernel, What?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497219-A5D1-4B20-AADF-9904C57B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2160" y="1122998"/>
            <a:ext cx="1087120" cy="955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user</a:t>
            </a:r>
          </a:p>
        </p:txBody>
      </p:sp>
      <p:sp>
        <p:nvSpPr>
          <p:cNvPr id="5" name="Trapezoid 4"/>
          <p:cNvSpPr/>
          <p:nvPr/>
        </p:nvSpPr>
        <p:spPr>
          <a:xfrm>
            <a:off x="1239520" y="2348232"/>
            <a:ext cx="1645920" cy="5080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keyboard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5840" y="3078480"/>
            <a:ext cx="6360160" cy="336296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39520" y="3469640"/>
            <a:ext cx="1808480" cy="136144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SHELL</a:t>
            </a:r>
          </a:p>
        </p:txBody>
      </p:sp>
      <p:sp>
        <p:nvSpPr>
          <p:cNvPr id="8" name="Oval 7"/>
          <p:cNvSpPr/>
          <p:nvPr/>
        </p:nvSpPr>
        <p:spPr>
          <a:xfrm>
            <a:off x="3525520" y="4217219"/>
            <a:ext cx="1239520" cy="965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672080" y="5572760"/>
            <a:ext cx="3200400" cy="7416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hardware (CPU, memory, etc.)</a:t>
            </a:r>
          </a:p>
        </p:txBody>
      </p:sp>
      <p:sp>
        <p:nvSpPr>
          <p:cNvPr id="10" name="Oval 9"/>
          <p:cNvSpPr/>
          <p:nvPr/>
        </p:nvSpPr>
        <p:spPr>
          <a:xfrm>
            <a:off x="5191760" y="3434626"/>
            <a:ext cx="1940560" cy="9347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applications</a:t>
            </a:r>
          </a:p>
        </p:txBody>
      </p:sp>
      <p:cxnSp>
        <p:nvCxnSpPr>
          <p:cNvPr id="12" name="Straight Arrow Connector 11"/>
          <p:cNvCxnSpPr>
            <a:stCxn id="4" idx="5"/>
            <a:endCxn id="5" idx="0"/>
          </p:cNvCxnSpPr>
          <p:nvPr/>
        </p:nvCxnSpPr>
        <p:spPr>
          <a:xfrm>
            <a:off x="1700075" y="1938176"/>
            <a:ext cx="362405" cy="410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7" idx="0"/>
          </p:cNvCxnSpPr>
          <p:nvPr/>
        </p:nvCxnSpPr>
        <p:spPr>
          <a:xfrm>
            <a:off x="2062480" y="2856232"/>
            <a:ext cx="81280" cy="613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5"/>
            <a:endCxn id="8" idx="2"/>
          </p:cNvCxnSpPr>
          <p:nvPr/>
        </p:nvCxnSpPr>
        <p:spPr>
          <a:xfrm>
            <a:off x="2783154" y="4631702"/>
            <a:ext cx="742366" cy="681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8" idx="6"/>
          </p:cNvCxnSpPr>
          <p:nvPr/>
        </p:nvCxnSpPr>
        <p:spPr>
          <a:xfrm flipH="1">
            <a:off x="4765040" y="4232459"/>
            <a:ext cx="710908" cy="4673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4"/>
            <a:endCxn id="9" idx="0"/>
          </p:cNvCxnSpPr>
          <p:nvPr/>
        </p:nvCxnSpPr>
        <p:spPr>
          <a:xfrm>
            <a:off x="4145280" y="5182419"/>
            <a:ext cx="127000" cy="3903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54623" y="1484778"/>
            <a:ext cx="2428414" cy="11865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screen</a:t>
            </a:r>
          </a:p>
        </p:txBody>
      </p:sp>
      <p:cxnSp>
        <p:nvCxnSpPr>
          <p:cNvPr id="17" name="Straight Arrow Connector 16"/>
          <p:cNvCxnSpPr>
            <a:stCxn id="3" idx="2"/>
          </p:cNvCxnSpPr>
          <p:nvPr/>
        </p:nvCxnSpPr>
        <p:spPr>
          <a:xfrm flipH="1">
            <a:off x="4145280" y="2671297"/>
            <a:ext cx="823550" cy="15459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214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job can be moved from foreground to background with </a:t>
            </a:r>
            <a:r>
              <a:rPr lang="en-US" dirty="0">
                <a:latin typeface="Lucida Console" panose="020B0609040504020204" pitchFamily="49" charset="0"/>
              </a:rPr>
              <a:t>[CTRL-z]</a:t>
            </a:r>
            <a:r>
              <a:rPr lang="en-US" dirty="0"/>
              <a:t> and </a:t>
            </a:r>
            <a:r>
              <a:rPr lang="en-US" dirty="0" err="1">
                <a:latin typeface="Lucida Console" panose="020B0609040504020204" pitchFamily="49" charset="0"/>
              </a:rPr>
              <a:t>bg</a:t>
            </a:r>
            <a:endParaRPr lang="en-US" dirty="0">
              <a:latin typeface="Lucida Console" panose="020B0609040504020204" pitchFamily="49" charset="0"/>
            </a:endParaRPr>
          </a:p>
          <a:p>
            <a:endParaRPr lang="en-US" dirty="0" err="1">
              <a:latin typeface="Courier"/>
            </a:endParaRPr>
          </a:p>
          <a:p>
            <a:endParaRPr lang="en-US" dirty="0" err="1">
              <a:latin typeface="Courier"/>
            </a:endParaRPr>
          </a:p>
          <a:p>
            <a:endParaRPr lang="en-US" dirty="0" err="1">
              <a:latin typeface="Courier"/>
            </a:endParaRPr>
          </a:p>
          <a:p>
            <a:r>
              <a:rPr lang="en-US" dirty="0" err="1"/>
              <a:t>Can be brought back with </a:t>
            </a:r>
            <a:r>
              <a:rPr lang="en-US" dirty="0" err="1">
                <a:latin typeface="Lucida Console" panose="020B0609040504020204" pitchFamily="49" charset="0"/>
              </a:rPr>
              <a:t>fg</a:t>
            </a:r>
            <a:endParaRPr lang="en-US" dirty="0">
              <a:latin typeface="Lucida Console" panose="020B0609040504020204" pitchFamily="49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5A08C-3BC3-4BDA-9FEC-76AC6DC3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199" y="2845233"/>
            <a:ext cx="8229601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step1.sh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step2.sh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| grep normal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[CTRL-z]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[1]+  Stopped                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step1.sh | step2.sh ..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bg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[1]+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step1.sh | step2.sh ..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5079174"/>
            <a:ext cx="8229601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jobs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[1]+  Running                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step1.sh | step2.. &amp;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$ fg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step1.sh step2.sh ...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594432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06901"/>
            <a:ext cx="5682628" cy="681134"/>
          </a:xfrm>
          <a:solidFill>
            <a:schemeClr val="dk1">
              <a:alpha val="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Subshells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DE31B0-A0F1-436E-81FC-0750C07A06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151</a:t>
            </a:fld>
            <a:endParaRPr lang="en-US"/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79" y="485757"/>
            <a:ext cx="5314633" cy="39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8961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Shells and Subshells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shell is defined by a set of variables, options, and a current working directory (CWD)</a:t>
            </a:r>
          </a:p>
          <a:p>
            <a:r>
              <a:rPr lang="en-US" dirty="0"/>
              <a:t>Subshells (child shells) inherit the environment and CWD</a:t>
            </a:r>
          </a:p>
          <a:p>
            <a:r>
              <a:rPr lang="en-US" dirty="0"/>
              <a:t>Changes to the environment and CWD are </a:t>
            </a:r>
            <a:r>
              <a:rPr lang="en-US" b="1" i="1" dirty="0"/>
              <a:t>not</a:t>
            </a:r>
            <a:r>
              <a:rPr lang="en-US" dirty="0"/>
              <a:t> propagated back to the parent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80E96-C261-47F0-865B-8D9C57B4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771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Talking To Yourself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0FBD2-D066-43A1-A4BA-5EBB593D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848803"/>
            <a:ext cx="8229600" cy="40934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pwd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/home/user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export NUMBER=5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bash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((NUMBER++))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$NUMBER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6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cd /scratch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exit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$NUMBER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pwd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/home/user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2936240" y="3058160"/>
            <a:ext cx="1259840" cy="1432560"/>
          </a:xfrm>
          <a:prstGeom prst="rightBrace">
            <a:avLst>
              <a:gd name="adj1" fmla="val 1236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6080" y="3615174"/>
            <a:ext cx="136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in a subshell</a:t>
            </a:r>
          </a:p>
        </p:txBody>
      </p:sp>
    </p:spTree>
    <p:extLst>
      <p:ext uri="{BB962C8B-B14F-4D97-AF65-F5344CB8AC3E}">
        <p14:creationId xmlns:p14="http://schemas.microsoft.com/office/powerpoint/2010/main" val="37212990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examples/subshells/</a:t>
            </a:r>
            <a:r>
              <a:rPr lang="en-US" sz="3200" dirty="0" err="1">
                <a:latin typeface="Lucida Console" panose="020B0609040504020204" pitchFamily="49" charset="0"/>
              </a:rPr>
              <a:t>subshell.sh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1E5E0-5A29-48E9-AE6F-848F26F3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185465"/>
            <a:ext cx="8229600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pwd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for i in {1..4} ; do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(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BASE=/tmp/$i.$RANDOM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mkdir $BASE ; echo -n "OLD DIR: " ; pwd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cd $BASE ; echo -n "NEW DIR: " ; pwd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sleep 2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rmdir $BASE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done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pwd</a:t>
            </a:r>
          </a:p>
        </p:txBody>
      </p:sp>
    </p:spTree>
    <p:extLst>
      <p:ext uri="{BB962C8B-B14F-4D97-AF65-F5344CB8AC3E}">
        <p14:creationId xmlns:p14="http://schemas.microsoft.com/office/powerpoint/2010/main" val="211925825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examples/subshells/</a:t>
            </a:r>
            <a:r>
              <a:rPr lang="en-US" sz="3200" dirty="0" err="1">
                <a:latin typeface="Lucida Console" panose="020B0609040504020204" pitchFamily="49" charset="0"/>
              </a:rPr>
              <a:t>exit.sh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1E5E0-5A29-48E9-AE6F-848F26F3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185465"/>
            <a:ext cx="8229600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(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this is running in a subshell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exiting now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exit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intermission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{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this is running in the current shell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exiting now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exit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}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all done!</a:t>
            </a:r>
          </a:p>
        </p:txBody>
      </p:sp>
    </p:spTree>
    <p:extLst>
      <p:ext uri="{BB962C8B-B14F-4D97-AF65-F5344CB8AC3E}">
        <p14:creationId xmlns:p14="http://schemas.microsoft.com/office/powerpoint/2010/main" val="170483624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AC2F6-1CCC-4536-98E8-3666E22D10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156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958" y="469900"/>
            <a:ext cx="6146315" cy="38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3716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List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 of one or more jobs separated by </a:t>
            </a:r>
            <a:r>
              <a:rPr lang="en-US" dirty="0">
                <a:latin typeface="Lucida Console" panose="020B0609040504020204" pitchFamily="49" charset="0"/>
              </a:rPr>
              <a:t>‘;’</a:t>
            </a:r>
            <a:r>
              <a:rPr lang="en-US" dirty="0"/>
              <a:t>, </a:t>
            </a:r>
            <a:r>
              <a:rPr lang="en-US" dirty="0">
                <a:latin typeface="Lucida Console" panose="020B0609040504020204" pitchFamily="49" charset="0"/>
              </a:rPr>
              <a:t>‘&amp;’</a:t>
            </a:r>
            <a:r>
              <a:rPr lang="en-US" dirty="0"/>
              <a:t>, </a:t>
            </a:r>
            <a:r>
              <a:rPr lang="en-US" dirty="0">
                <a:latin typeface="Lucida Console" panose="020B0609040504020204" pitchFamily="49" charset="0"/>
              </a:rPr>
              <a:t>‘&amp;&amp;’</a:t>
            </a:r>
            <a:r>
              <a:rPr lang="en-US" dirty="0"/>
              <a:t>, or </a:t>
            </a:r>
            <a:r>
              <a:rPr lang="en-US" dirty="0">
                <a:latin typeface="Lucida Console" panose="020B0609040504020204" pitchFamily="49" charset="0"/>
              </a:rPr>
              <a:t>‘||’</a:t>
            </a:r>
            <a:r>
              <a:rPr lang="en-US" dirty="0"/>
              <a:t>.</a:t>
            </a:r>
          </a:p>
          <a:p>
            <a:r>
              <a:rPr lang="en-US" dirty="0"/>
              <a:t>Simple commands/pipelines/jobs are run sequentially when separated by </a:t>
            </a:r>
            <a:r>
              <a:rPr lang="en-US" dirty="0">
                <a:latin typeface="Lucida Console" panose="020B0609040504020204" pitchFamily="49" charset="0"/>
              </a:rPr>
              <a:t>‘;’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65355-3D9F-417A-BC1C-DC8A18FC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62631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 ; sleep 5 ; sleep 5 ; sleep 5 ; 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7011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1 &gt; x ; echo 2 &gt; y ; echo 3 &gt; z</a:t>
            </a:r>
          </a:p>
        </p:txBody>
      </p:sp>
    </p:spTree>
    <p:extLst>
      <p:ext uri="{BB962C8B-B14F-4D97-AF65-F5344CB8AC3E}">
        <p14:creationId xmlns:p14="http://schemas.microsoft.com/office/powerpoint/2010/main" val="109212144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Command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Sequential command list is equivalent to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63905-8D85-4EA2-88D3-899B3220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529556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1 &gt; x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2 &gt; y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3 &gt;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63156"/>
            <a:ext cx="8229600" cy="163121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699792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List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Asynchronously when separated by </a:t>
            </a:r>
            <a:r>
              <a:rPr lang="en-US" dirty="0">
                <a:latin typeface="Lucida Console" panose="020B0609040504020204" pitchFamily="49" charset="0"/>
              </a:rPr>
              <a:t>‘&amp;’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wait</a:t>
            </a:r>
            <a:r>
              <a:rPr lang="en-US" dirty="0"/>
              <a:t> pauses until all background jobs complete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1B038-ADCA-4491-B08F-B723EFF4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46576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 ; sleep 5 &amp; sleep 5 &amp; sleep 5 &amp; wait ; date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72256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1 &gt; x &amp; echo 2 &gt; y &amp; echo 3 &gt; z &amp;</a:t>
            </a:r>
          </a:p>
        </p:txBody>
      </p:sp>
    </p:spTree>
    <p:extLst>
      <p:ext uri="{BB962C8B-B14F-4D97-AF65-F5344CB8AC3E}">
        <p14:creationId xmlns:p14="http://schemas.microsoft.com/office/powerpoint/2010/main" val="162862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79277A-45FC-4D5E-83EC-9821A24880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89" y="346843"/>
            <a:ext cx="5820795" cy="388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05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Command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Asynchronous command list is equivalent to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E0643-2E88-40B0-AAB6-899FB833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529556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1 &gt; x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2 &gt; y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3 &gt; z &amp;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63156"/>
            <a:ext cx="8229600" cy="193899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sleep 5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wait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617466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Command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execute a list of sequential pipelines in the background, or to pool </a:t>
            </a:r>
            <a:r>
              <a:rPr lang="en-US" dirty="0">
                <a:latin typeface="Lucida Console" panose="020B0609040504020204" pitchFamily="49" charset="0"/>
              </a:rPr>
              <a:t>STDOUT/STDERR</a:t>
            </a:r>
            <a:r>
              <a:rPr lang="en-US" dirty="0"/>
              <a:t>, enclose with </a:t>
            </a:r>
            <a:r>
              <a:rPr lang="en-US" dirty="0">
                <a:latin typeface="Lucida Console" panose="020B0609040504020204" pitchFamily="49" charset="0"/>
              </a:rPr>
              <a:t>‘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()</a:t>
            </a:r>
            <a:r>
              <a:rPr lang="en-US" dirty="0">
                <a:latin typeface="Lucida Console" panose="020B0609040504020204" pitchFamily="49" charset="0"/>
              </a:rPr>
              <a:t>’</a:t>
            </a:r>
            <a:r>
              <a:rPr lang="en-US" dirty="0"/>
              <a:t> or </a:t>
            </a:r>
            <a:r>
              <a:rPr lang="en-US" dirty="0">
                <a:latin typeface="Lucida Console" panose="020B0609040504020204" pitchFamily="49" charset="0"/>
              </a:rPr>
              <a:t>‘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{}</a:t>
            </a:r>
            <a:r>
              <a:rPr lang="en-US" dirty="0">
                <a:latin typeface="Lucida Console" panose="020B0609040504020204" pitchFamily="49" charset="0"/>
              </a:rPr>
              <a:t>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STDIN</a:t>
            </a:r>
            <a:r>
              <a:rPr lang="en-US" dirty="0"/>
              <a:t> is NOT pooled, but must be redirected with each command or pipeline.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B5FA7-968B-4BFE-9B7B-52EBDC4A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389312"/>
            <a:ext cx="82296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(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cmd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1 &lt; input ;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cmd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2 &lt; input ) &gt; output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[1] 12345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{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cmd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1 &lt; input ;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cmd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2 &lt; input ; } &gt; output &amp;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[2] 12346</a:t>
            </a:r>
          </a:p>
        </p:txBody>
      </p:sp>
    </p:spTree>
    <p:extLst>
      <p:ext uri="{BB962C8B-B14F-4D97-AF65-F5344CB8AC3E}">
        <p14:creationId xmlns:p14="http://schemas.microsoft.com/office/powerpoint/2010/main" val="47960054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Command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{ }</a:t>
            </a:r>
            <a:r>
              <a:rPr lang="en-US" dirty="0">
                <a:latin typeface="Lucida Console" panose="020B0609040504020204" pitchFamily="49" charset="0"/>
              </a:rPr>
              <a:t>' </a:t>
            </a:r>
            <a:r>
              <a:rPr lang="en-US" dirty="0"/>
              <a:t>runs in the current shell</a:t>
            </a:r>
          </a:p>
          <a:p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( )</a:t>
            </a:r>
            <a:r>
              <a:rPr lang="en-US" dirty="0">
                <a:latin typeface="Lucida Console" panose="020B0609040504020204" pitchFamily="49" charset="0"/>
              </a:rPr>
              <a:t>' </a:t>
            </a:r>
            <a:r>
              <a:rPr lang="en-US" dirty="0"/>
              <a:t>runs in a child/sub shell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A70F7-098F-4E54-9F64-8AAF434F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16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Command List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BBC5E3-E5D8-4EF2-B645-65075697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1639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(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; sleep 5 ; sleep 8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337752"/>
            <a:ext cx="8229600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6299  6283  0 09:29 ?        00:00:00 sshd: user@pts/170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6303  6299  0 09:29 pts/170  00:00:00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5040  6303  0 16:33 pts/170  00:00:00    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5100  5040  0 16:33 pts/170  00:00:00          \_ sleep 8</a:t>
            </a:r>
            <a:endParaRPr lang="en-US" sz="16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30879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{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; sleep 5 ; sleep 8 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; 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152072"/>
            <a:ext cx="8229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6299  6283  0 09:29 ?        00:00:00 sshd: user@pts/170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6303  6299  0 09:29 pts/170  00:00:00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6980  6303  0 16:35 pts/170  00:00:00      \_ sleep 8</a:t>
            </a:r>
            <a:endParaRPr lang="en-US" sz="16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29929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Grouped Command List Details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Grouped command list run in background are identical to </a:t>
            </a:r>
            <a:r>
              <a:rPr lang="en-US" dirty="0">
                <a:latin typeface="Lucida Console" panose="020B0609040504020204" pitchFamily="49" charset="0"/>
              </a:rPr>
              <a:t>'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( )</a:t>
            </a:r>
            <a:r>
              <a:rPr lang="en-US" dirty="0">
                <a:latin typeface="Lucida Console" panose="020B0609040504020204" pitchFamily="49" charset="0"/>
              </a:rPr>
              <a:t>'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54D84-5FB5-429C-8227-A083DF1D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66204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(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; sleep 5 ; sleep 8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) &amp;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74370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{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; sleep 5 ; sleep 8 ;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} &amp;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510336"/>
            <a:ext cx="8229600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 6299  6283  0 09:29 ?        00:00:00 sshd: user@pts/170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 6303  6299  0 09:29 pts/170  00:00:00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17643  6303  0 16:50 pts/170  00:00:00    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17696 17643  0 16:50 pts/170  00:00:00          \_ sleep 8</a:t>
            </a:r>
            <a:endParaRPr lang="en-US" sz="16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351805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Grouped Command List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9D70-4152-4384-9962-93081852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1639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(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&amp; sleep 5 &amp; sleep 8 &amp;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337752"/>
            <a:ext cx="82296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6299  6283  0 09:29 ?        00:00:00 sshd: user@pts/170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6303  6299  0 09:29 pts/170  00:00:00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7891     1  0 16:37 pts/170  00:00:00 sleep 8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7890     1  0 16:37 pts/170  00:00:00 sleep 5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7889     1  0 16:37 pts/170  00:00:00 sleep 3</a:t>
            </a:r>
            <a:endParaRPr lang="en-US" sz="16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98244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{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sleep 3 &amp; sleep 5 &amp; sleep 8 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&amp; 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786478"/>
            <a:ext cx="82296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6299  6283  0 09:29 ?        00:00:00 sshd: user@pts/170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6303  6299  0 09:29 pts/170  00:00:00  \_ -bash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9165  6303  0 16:39 pts/170  00:00:00      \_ sleep 3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9166  6303  0 16:39 pts/170  00:00:00      \_ sleep 5</a:t>
            </a:r>
          </a:p>
          <a:p>
            <a:r>
              <a:rPr lang="nl-NL" sz="1600" dirty="0">
                <a:latin typeface="Lucida Console" panose="020B0609040504020204" pitchFamily="49" charset="0"/>
                <a:cs typeface="Courier"/>
              </a:rPr>
              <a:t>user 9167  6303  0 16:39 pts/170  00:00:00      \_ sleep 8</a:t>
            </a:r>
            <a:endParaRPr lang="en-US" sz="1600" dirty="0">
              <a:latin typeface="Lucida Console" panose="020B0609040504020204" pitchFamily="49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3140499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latin typeface="Lucida Console" panose="020B0609040504020204" pitchFamily="49" charset="0"/>
              </a:rPr>
              <a:t>examples/parallel/</a:t>
            </a:r>
            <a:r>
              <a:rPr lang="en-US" sz="2400" dirty="0" err="1">
                <a:latin typeface="Lucida Console" panose="020B0609040504020204" pitchFamily="49" charset="0"/>
              </a:rPr>
              <a:t>geography_serial.sh</a:t>
            </a:r>
            <a:endParaRPr lang="en-US" sz="24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43313-D3A9-43A0-A3D7-C7DC6DA9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785355"/>
            <a:ext cx="8229600" cy="3539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Console" panose="020B0609040504020204" pitchFamily="49" charset="0"/>
              </a:rPr>
              <a:t>tag=$RANDOM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zcat geography.txt.gz &gt; $tag.input</a:t>
            </a:r>
          </a:p>
          <a:p>
            <a:endParaRPr lang="en-US" sz="1600" dirty="0">
              <a:latin typeface="Lucida Console" panose="020B0609040504020204" pitchFamily="49" charset="0"/>
            </a:endParaRPr>
          </a:p>
          <a:p>
            <a:r>
              <a:rPr lang="en-US" sz="1600" dirty="0">
                <a:latin typeface="Lucida Console" panose="020B0609040504020204" pitchFamily="49" charset="0"/>
              </a:rPr>
              <a:t>function reformat {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cat &lt;(grep "^$1" $tag.input | sort -nk2) &lt;(echo "--------") &gt; $tag.file$2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}</a:t>
            </a:r>
          </a:p>
          <a:p>
            <a:endParaRPr lang="en-US" sz="1600" dirty="0">
              <a:latin typeface="Lucida Console" panose="020B0609040504020204" pitchFamily="49" charset="0"/>
            </a:endParaRPr>
          </a:p>
          <a:p>
            <a:r>
              <a:rPr lang="en-US" sz="1600" dirty="0">
                <a:latin typeface="Lucida Console" panose="020B0609040504020204" pitchFamily="49" charset="0"/>
              </a:rPr>
              <a:t>reformat "Africa" 1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reformat "Asia" 2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reformat "Europe" 3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reformat "North America" 4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reformat "Oceania" 5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reformat "South America" 6</a:t>
            </a:r>
          </a:p>
        </p:txBody>
      </p:sp>
    </p:spTree>
    <p:extLst>
      <p:ext uri="{BB962C8B-B14F-4D97-AF65-F5344CB8AC3E}">
        <p14:creationId xmlns:p14="http://schemas.microsoft.com/office/powerpoint/2010/main" val="109661132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latin typeface="Lucida Console" panose="020B0609040504020204" pitchFamily="49" charset="0"/>
              </a:rPr>
              <a:t>examples/parallel/</a:t>
            </a:r>
            <a:r>
              <a:rPr lang="en-US" sz="2400" dirty="0" err="1">
                <a:latin typeface="Lucida Console" panose="020B0609040504020204" pitchFamily="49" charset="0"/>
              </a:rPr>
              <a:t>geography_parallel.sh</a:t>
            </a:r>
            <a:endParaRPr lang="en-US" sz="24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43313-D3A9-43A0-A3D7-C7DC6DA9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785355"/>
            <a:ext cx="8229600" cy="4278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Console" panose="020B0609040504020204" pitchFamily="49" charset="0"/>
              </a:rPr>
              <a:t>tag=$RANDOM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zcat geography.txt.gz &gt; $tag.input</a:t>
            </a:r>
          </a:p>
          <a:p>
            <a:endParaRPr lang="en-US" sz="1600" dirty="0">
              <a:latin typeface="Lucida Console" panose="020B0609040504020204" pitchFamily="49" charset="0"/>
            </a:endParaRPr>
          </a:p>
          <a:p>
            <a:r>
              <a:rPr lang="en-US" sz="1600" dirty="0">
                <a:latin typeface="Lucida Console" panose="020B0609040504020204" pitchFamily="49" charset="0"/>
              </a:rPr>
              <a:t>function reformat {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cat &lt;(grep "^$1" $tag.input | sort -nk2) &lt;(echo "--------") &gt; $tag.file$2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}</a:t>
            </a:r>
          </a:p>
          <a:p>
            <a:endParaRPr lang="en-US" sz="1600" dirty="0">
              <a:latin typeface="Lucida Console" panose="020B0609040504020204" pitchFamily="49" charset="0"/>
            </a:endParaRPr>
          </a:p>
          <a:p>
            <a:r>
              <a:rPr lang="en-US" sz="1600" dirty="0">
                <a:latin typeface="Lucida Console" panose="020B0609040504020204" pitchFamily="49" charset="0"/>
              </a:rPr>
              <a:t>{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"Africa" 1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"Asia" 2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"Europe" 3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"North America" 4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"Oceania" 5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  reformat "South America" 6 &amp;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}</a:t>
            </a:r>
          </a:p>
          <a:p>
            <a:r>
              <a:rPr lang="en-US" sz="1600" dirty="0">
                <a:latin typeface="Lucida Console" panose="020B0609040504020204" pitchFamily="49" charset="0"/>
              </a:rPr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48569867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Statements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4E2E9-C021-480D-A182-7B6FFAFDB8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168</a:t>
            </a:fld>
            <a:endParaRPr lang="en-US"/>
          </a:p>
        </p:txBody>
      </p:sp>
      <p:pic>
        <p:nvPicPr>
          <p:cNvPr id="2" name="Picture 1" descr="boy-making-choice-decision-840x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77" y="944083"/>
            <a:ext cx="6118020" cy="24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27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process returns an exit status (0-255)</a:t>
            </a:r>
          </a:p>
          <a:p>
            <a:r>
              <a:rPr lang="en-US" dirty="0"/>
              <a:t>0 = success (almost always)</a:t>
            </a:r>
          </a:p>
          <a:p>
            <a:r>
              <a:rPr lang="en-US" dirty="0"/>
              <a:t>1 = general error, 2-255 = specific error</a:t>
            </a:r>
          </a:p>
          <a:p>
            <a:r>
              <a:rPr lang="en-US" dirty="0"/>
              <a:t>Stored in </a:t>
            </a:r>
            <a:r>
              <a:rPr lang="en-US" dirty="0">
                <a:latin typeface="Lucida Console" panose="020B0609040504020204" pitchFamily="49" charset="0"/>
              </a:rPr>
              <a:t>$?</a:t>
            </a:r>
            <a:r>
              <a:rPr lang="en-US" dirty="0"/>
              <a:t> parameter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30C3-36F0-44FE-B52C-E0BEEAD0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04388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cat /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var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/audit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153075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$?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2605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601338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cat: /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var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/audit: Permission denied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EA8FC-D574-7440-81C6-546498A2268B}"/>
              </a:ext>
            </a:extLst>
          </p:cNvPr>
          <p:cNvSpPr txBox="1"/>
          <p:nvPr/>
        </p:nvSpPr>
        <p:spPr>
          <a:xfrm>
            <a:off x="2400300" y="3355127"/>
            <a:ext cx="5969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$?</a:t>
            </a:r>
          </a:p>
        </p:txBody>
      </p:sp>
    </p:spTree>
    <p:extLst>
      <p:ext uri="{BB962C8B-B14F-4D97-AF65-F5344CB8AC3E}">
        <p14:creationId xmlns:p14="http://schemas.microsoft.com/office/powerpoint/2010/main" val="91177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*nix Prerequisite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essential that you know something about UNIX or Linux</a:t>
            </a:r>
          </a:p>
          <a:p>
            <a:r>
              <a:rPr lang="en-US" dirty="0"/>
              <a:t>Introduction to Linux (Helix Systems)</a:t>
            </a:r>
          </a:p>
          <a:p>
            <a:r>
              <a:rPr lang="en-US" sz="2800" dirty="0">
                <a:latin typeface="Courier"/>
                <a:cs typeface="Courier"/>
                <a:hlinkClick r:id="rId3"/>
              </a:rPr>
              <a:t>https://hpc.nih.gov/training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dirty="0">
                <a:cs typeface="Courier"/>
                <a:hlinkClick r:id="rId4"/>
              </a:rPr>
              <a:t>Linux Tutorial at TACC</a:t>
            </a:r>
            <a:endParaRPr lang="en-US" dirty="0">
              <a:cs typeface="Courier"/>
            </a:endParaRPr>
          </a:p>
          <a:p>
            <a:r>
              <a:rPr lang="en-US" dirty="0">
                <a:hlinkClick r:id="rId5"/>
              </a:rPr>
              <a:t>Linux Tutorial at TLDP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268CC-C7E7-49B8-B99A-690374D2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521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Exit status value is not very helpful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93778-7BA8-480A-8E1A-DEF60D8A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086964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ls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/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zzz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19615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$?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769134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644419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ls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: cannot access /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zzz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: No such file or directory</a:t>
            </a:r>
          </a:p>
        </p:txBody>
      </p:sp>
    </p:spTree>
    <p:extLst>
      <p:ext uri="{BB962C8B-B14F-4D97-AF65-F5344CB8AC3E}">
        <p14:creationId xmlns:p14="http://schemas.microsoft.com/office/powerpoint/2010/main" val="320139794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0702"/>
          </a:xfrm>
        </p:spPr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test</a:t>
            </a:r>
            <a:r>
              <a:rPr lang="en-US"/>
              <a:t> is a general conditional statement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43E78-CD41-4DFD-A071-561DD8FD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672" y="5573572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672" y="246307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ls ~/.bashrc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72" y="3572265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echo $?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672" y="414524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672" y="3020528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/home/user/.bashrc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672" y="4722492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test -e ~/.bashrc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$?</a:t>
            </a:r>
          </a:p>
        </p:txBody>
      </p:sp>
    </p:spTree>
    <p:extLst>
      <p:ext uri="{BB962C8B-B14F-4D97-AF65-F5344CB8AC3E}">
        <p14:creationId xmlns:p14="http://schemas.microsoft.com/office/powerpoint/2010/main" val="42207305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0702"/>
          </a:xfrm>
        </p:spPr>
        <p:txBody>
          <a:bodyPr/>
          <a:lstStyle/>
          <a:p>
            <a:r>
              <a:rPr lang="en-US" dirty="0"/>
              <a:t>take action based on results of </a:t>
            </a:r>
            <a:r>
              <a:rPr lang="en-US" dirty="0">
                <a:latin typeface="Lucida Console"/>
                <a:cs typeface="Lucida Console"/>
              </a:rPr>
              <a:t>test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9DB7C-7652-48BB-B6F9-4CE7EB27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018274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 User specific aliases and functions</a:t>
            </a:r>
            <a:endParaRPr lang="en-US" dirty="0" err="1">
              <a:latin typeface="Lucida Console" panose="020B060904050402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37307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test -f ~/.</a:t>
            </a:r>
            <a:r>
              <a:rPr lang="en-US" sz="2000" dirty="0" err="1">
                <a:latin typeface="Lucida Console" panose="020B0609040504020204" pitchFamily="49" charset="0"/>
              </a:rPr>
              <a:t>bashrc</a:t>
            </a:r>
            <a:r>
              <a:rPr lang="en-US" sz="2000" dirty="0">
                <a:latin typeface="Lucida Console" panose="020B0609040504020204" pitchFamily="49" charset="0"/>
              </a:rPr>
              <a:t> &amp;&amp; tail -n 1 ~/.</a:t>
            </a:r>
            <a:r>
              <a:rPr lang="en-US" sz="2000" dirty="0" err="1">
                <a:latin typeface="Lucida Console" panose="020B0609040504020204" pitchFamily="49" charset="0"/>
              </a:rPr>
              <a:t>bashrc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2778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Statement Run-on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kind of hard to swallow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3845F-C0A7-4E78-81AB-6F88E177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( ( test -e ~/.</a:t>
            </a:r>
            <a:r>
              <a:rPr lang="en-US" dirty="0" err="1">
                <a:latin typeface="Lucida Console" panose="020B0609040504020204" pitchFamily="49" charset="0"/>
              </a:rPr>
              <a:t>bashrc</a:t>
            </a:r>
            <a:r>
              <a:rPr lang="en-US" dirty="0">
                <a:latin typeface="Lucida Console" panose="020B0609040504020204" pitchFamily="49" charset="0"/>
              </a:rPr>
              <a:t> &amp;&amp; echo "~/.</a:t>
            </a:r>
            <a:r>
              <a:rPr lang="en-US" dirty="0" err="1">
                <a:latin typeface="Lucida Console" panose="020B0609040504020204" pitchFamily="49" charset="0"/>
              </a:rPr>
              <a:t>bashrc</a:t>
            </a:r>
            <a:r>
              <a:rPr lang="en-US" dirty="0">
                <a:latin typeface="Lucida Console" panose="020B0609040504020204" pitchFamily="49" charset="0"/>
              </a:rPr>
              <a:t> exists" ) || ( test -e ~/.</a:t>
            </a:r>
            <a:r>
              <a:rPr lang="en-US" dirty="0" err="1">
                <a:latin typeface="Lucida Console" panose="020B0609040504020204" pitchFamily="49" charset="0"/>
              </a:rPr>
              <a:t>bash_profile</a:t>
            </a:r>
            <a:r>
              <a:rPr lang="en-US" dirty="0">
                <a:latin typeface="Lucida Console" panose="020B0609040504020204" pitchFamily="49" charset="0"/>
              </a:rPr>
              <a:t> &amp;&amp; echo "~/.</a:t>
            </a:r>
            <a:r>
              <a:rPr lang="en-US" dirty="0" err="1">
                <a:latin typeface="Lucida Console" panose="020B0609040504020204" pitchFamily="49" charset="0"/>
              </a:rPr>
              <a:t>bash_profile</a:t>
            </a:r>
            <a:r>
              <a:rPr lang="en-US" dirty="0">
                <a:latin typeface="Lucida Console" panose="020B0609040504020204" pitchFamily="49" charset="0"/>
              </a:rPr>
              <a:t> exists" ) || ( echo "You may not be running bash" ) )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/home/user/.bashrc</a:t>
            </a:r>
          </a:p>
        </p:txBody>
      </p:sp>
    </p:spTree>
    <p:extLst>
      <p:ext uri="{BB962C8B-B14F-4D97-AF65-F5344CB8AC3E}">
        <p14:creationId xmlns:p14="http://schemas.microsoft.com/office/powerpoint/2010/main" val="22832587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>
                <a:latin typeface="Lucida Console"/>
                <a:cs typeface="Lucida Console"/>
              </a:rPr>
              <a:t>if .</a:t>
            </a:r>
            <a:r>
              <a:rPr lang="en-US" sz="4000" dirty="0">
                <a:latin typeface="Lucida Console"/>
                <a:cs typeface="Lucida Console"/>
              </a:rPr>
              <a:t>. </a:t>
            </a:r>
            <a:r>
              <a:rPr lang="en-US" sz="4000" dirty="0" err="1">
                <a:latin typeface="Lucida Console"/>
                <a:cs typeface="Lucida Console"/>
              </a:rPr>
              <a:t>elif</a:t>
            </a:r>
            <a:r>
              <a:rPr lang="en-US" sz="4000" dirty="0">
                <a:latin typeface="Lucida Console"/>
                <a:cs typeface="Lucida Console"/>
              </a:rPr>
              <a:t> .. else .. 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E225F-B5B4-4C50-8534-A90E04F3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532194"/>
            <a:ext cx="754625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if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test-commands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; then</a:t>
            </a: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 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consequent-commands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 err="1">
                <a:latin typeface="Lucida Console" panose="020B0609040504020204" pitchFamily="49" charset="0"/>
                <a:cs typeface="Courier"/>
              </a:rPr>
              <a:t>elif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more-test-commands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; then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more-consequents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else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alternate-consequents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fi</a:t>
            </a:r>
          </a:p>
        </p:txBody>
      </p:sp>
    </p:spTree>
    <p:extLst>
      <p:ext uri="{BB962C8B-B14F-4D97-AF65-F5344CB8AC3E}">
        <p14:creationId xmlns:p14="http://schemas.microsoft.com/office/powerpoint/2010/main" val="96971714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2A014-068C-4F89-B8D3-2C6B500A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822960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test -e ~/.bashrc</a:t>
            </a:r>
          </a:p>
          <a:p>
            <a:r>
              <a:rPr lang="en-US" dirty="0">
                <a:latin typeface="Lucida Console" panose="020B0609040504020204" pitchFamily="49" charset="0"/>
              </a:rPr>
              <a:t>then echo "~/.bashrc exists"</a:t>
            </a:r>
          </a:p>
          <a:p>
            <a:r>
              <a:rPr lang="en-US" dirty="0">
                <a:latin typeface="Lucida Console" panose="020B0609040504020204" pitchFamily="49" charset="0"/>
              </a:rPr>
              <a:t>elif test -e ~/.bash_profile</a:t>
            </a:r>
          </a:p>
          <a:p>
            <a:r>
              <a:rPr lang="en-US" dirty="0">
                <a:latin typeface="Lucida Console" panose="020B0609040504020204" pitchFamily="49" charset="0"/>
              </a:rPr>
              <a:t>then echo "~/.bash_profile exists"</a:t>
            </a:r>
          </a:p>
          <a:p>
            <a:r>
              <a:rPr lang="en-US" dirty="0">
                <a:latin typeface="Lucida Console" panose="020B0609040504020204" pitchFamily="49" charset="0"/>
              </a:rPr>
              <a:t>else echo "You may not be running bash"</a:t>
            </a:r>
          </a:p>
          <a:p>
            <a:r>
              <a:rPr lang="en-US" dirty="0">
                <a:latin typeface="Lucida Console" panose="020B0609040504020204" pitchFamily="49" charset="0"/>
              </a:rPr>
              <a:t>fi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58816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~/.bashrc exists</a:t>
            </a:r>
          </a:p>
        </p:txBody>
      </p:sp>
    </p:spTree>
    <p:extLst>
      <p:ext uri="{BB962C8B-B14F-4D97-AF65-F5344CB8AC3E}">
        <p14:creationId xmlns:p14="http://schemas.microsoft.com/office/powerpoint/2010/main" val="19818400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examples/conditionals/</a:t>
            </a:r>
            <a:r>
              <a:rPr lang="en-US" sz="3200" dirty="0" err="1">
                <a:latin typeface="Lucida Console" panose="020B0609040504020204" pitchFamily="49" charset="0"/>
              </a:rPr>
              <a:t>indent.sh</a:t>
            </a:r>
            <a:endParaRPr lang="en-US" sz="3200" dirty="0">
              <a:latin typeface="Lucida Console" panose="020B0609040504020204" pitchFamily="49" charset="0"/>
              <a:cs typeface="Lucida Console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if </a:t>
            </a:r>
            <a:r>
              <a:rPr lang="en-US" dirty="0">
                <a:cs typeface="Courier"/>
              </a:rPr>
              <a:t>statements in scripts are made cleaner with indents and </a:t>
            </a:r>
            <a:r>
              <a:rPr lang="en-US" dirty="0">
                <a:latin typeface="Lucida Console"/>
                <a:cs typeface="Lucida Console"/>
              </a:rPr>
              <a:t>then</a:t>
            </a:r>
            <a:r>
              <a:rPr lang="en-US" dirty="0">
                <a:cs typeface="Courier"/>
              </a:rPr>
              <a:t> on the same 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47DBC-2B4C-4D60-80E6-A5A11BB1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73798"/>
            <a:ext cx="822960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if test -e ~/Desktop; then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clear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echo "You are expecting a desktop"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elif test -f ~/.bashrc; then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cd ~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  echo "No desktop here"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fi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968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Console"/>
                <a:cs typeface="Lucida Console"/>
              </a:rPr>
              <a:t>[</a:t>
            </a:r>
            <a:r>
              <a:rPr lang="en-US"/>
              <a:t> and </a:t>
            </a:r>
            <a:r>
              <a:rPr lang="en-US">
                <a:latin typeface="Lucida Console"/>
                <a:cs typeface="Lucida Console"/>
              </a:rPr>
              <a:t>[[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/>
                <a:cs typeface="Lucida Console"/>
              </a:rPr>
              <a:t>[</a:t>
            </a:r>
            <a:r>
              <a:rPr lang="en-US" dirty="0"/>
              <a:t> is an executable 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/>
                <a:cs typeface="Lucida Console"/>
              </a:rPr>
              <a:t>[[</a:t>
            </a:r>
            <a:r>
              <a:rPr lang="en-US" dirty="0"/>
              <a:t> is a </a:t>
            </a:r>
            <a:r>
              <a:rPr lang="en-US" dirty="0" err="1"/>
              <a:t>builtin</a:t>
            </a:r>
            <a:endParaRPr lang="en-US" dirty="0"/>
          </a:p>
          <a:p>
            <a:r>
              <a:rPr lang="en-US" dirty="0"/>
              <a:t>both substitute for </a:t>
            </a:r>
            <a:r>
              <a:rPr lang="en-US" dirty="0">
                <a:latin typeface="Lucida Console"/>
                <a:cs typeface="Lucida Console"/>
              </a:rPr>
              <a:t>test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D85D6-113A-4861-818A-24F9341C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89938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which [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306684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[[ -d /tmp ]] &amp;&amp; echo "/tmp exists"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04641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/usr/bin/[</a:t>
            </a:r>
          </a:p>
        </p:txBody>
      </p:sp>
    </p:spTree>
    <p:extLst>
      <p:ext uri="{BB962C8B-B14F-4D97-AF65-F5344CB8AC3E}">
        <p14:creationId xmlns:p14="http://schemas.microsoft.com/office/powerpoint/2010/main" val="320829293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Conditionals: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test</a:t>
            </a:r>
            <a:r>
              <a:rPr lang="en-US" dirty="0">
                <a:latin typeface="+mn-lt"/>
                <a:cs typeface="Courier"/>
              </a:rPr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[[ ]]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test</a:t>
            </a:r>
            <a:r>
              <a:rPr lang="en-US" dirty="0"/>
              <a:t> has many different primaries and operators</a:t>
            </a:r>
          </a:p>
          <a:p>
            <a:endParaRPr lang="en-US" dirty="0"/>
          </a:p>
          <a:p>
            <a:r>
              <a:rPr lang="en-US" dirty="0"/>
              <a:t>Can be used for files (directories) or comparing strings and variables </a:t>
            </a:r>
          </a:p>
          <a:p>
            <a:r>
              <a:rPr lang="en-US" dirty="0"/>
              <a:t>Both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test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[[ ]]</a:t>
            </a:r>
            <a:r>
              <a:rPr lang="en-US" dirty="0">
                <a:cs typeface="Courier"/>
              </a:rPr>
              <a:t> </a:t>
            </a:r>
            <a:r>
              <a:rPr lang="en-US" dirty="0"/>
              <a:t>are builtins,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[</a:t>
            </a:r>
            <a:r>
              <a:rPr lang="en-US" dirty="0"/>
              <a:t> is a program,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test</a:t>
            </a:r>
            <a:r>
              <a:rPr lang="en-US" dirty="0"/>
              <a:t> is also a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4BA58-C95E-45DB-9501-465E6580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09618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help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552818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help [[</a:t>
            </a:r>
          </a:p>
          <a:p>
            <a:r>
              <a:rPr lang="en-US" dirty="0">
                <a:latin typeface="Lucida Console" panose="020B0609040504020204" pitchFamily="49" charset="0"/>
              </a:rPr>
              <a:t>man test</a:t>
            </a:r>
          </a:p>
        </p:txBody>
      </p:sp>
    </p:spTree>
    <p:extLst>
      <p:ext uri="{BB962C8B-B14F-4D97-AF65-F5344CB8AC3E}">
        <p14:creationId xmlns:p14="http://schemas.microsoft.com/office/powerpoint/2010/main" val="414399749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if</a:t>
            </a:r>
            <a:r>
              <a:rPr lang="en-US" dirty="0"/>
              <a:t> evaluates exit status, so it can be used with any command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inverse is possible with </a:t>
            </a:r>
            <a:r>
              <a:rPr lang="en-US" dirty="0">
                <a:latin typeface="Lucida Console" panose="020B0609040504020204" pitchFamily="49" charset="0"/>
              </a:rPr>
              <a:t>‘!’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A644-6362-4717-9185-88C45753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179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777049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grep -q </a:t>
            </a:r>
            <a:r>
              <a:rPr lang="en-US" dirty="0" err="1">
                <a:latin typeface="Lucida Console" panose="020B0609040504020204" pitchFamily="49" charset="0"/>
              </a:rPr>
              <a:t>bashrc</a:t>
            </a:r>
            <a:r>
              <a:rPr lang="en-US" dirty="0">
                <a:latin typeface="Lucida Console" panose="020B0609040504020204" pitchFamily="49" charset="0"/>
              </a:rPr>
              <a:t> ~/.</a:t>
            </a:r>
            <a:r>
              <a:rPr lang="en-US" dirty="0" err="1">
                <a:latin typeface="Lucida Console" panose="020B0609040504020204" pitchFamily="49" charset="0"/>
              </a:rPr>
              <a:t>bash_profile</a:t>
            </a:r>
            <a:r>
              <a:rPr lang="en-US" dirty="0">
                <a:latin typeface="Lucida Console" panose="020B0609040504020204" pitchFamily="49" charset="0"/>
              </a:rPr>
              <a:t> ; then 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yes</a:t>
            </a:r>
          </a:p>
          <a:p>
            <a:r>
              <a:rPr lang="en-US" dirty="0">
                <a:latin typeface="Lucida Console" panose="020B0609040504020204" pitchFamily="49" charset="0"/>
              </a:rPr>
              <a:t>fi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543939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! cat /</a:t>
            </a:r>
            <a:r>
              <a:rPr lang="en-US" dirty="0" err="1">
                <a:latin typeface="Lucida Console" panose="020B0609040504020204" pitchFamily="49" charset="0"/>
              </a:rPr>
              <a:t>zzz</a:t>
            </a:r>
            <a:r>
              <a:rPr lang="en-US" dirty="0">
                <a:latin typeface="Lucida Console" panose="020B0609040504020204" pitchFamily="49" charset="0"/>
              </a:rPr>
              <a:t> &amp;&gt; /dev/null ; then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empty</a:t>
            </a:r>
          </a:p>
          <a:p>
            <a:r>
              <a:rPr lang="en-US" dirty="0">
                <a:latin typeface="Lucida Console" panose="020B0609040504020204" pitchFamily="49" charset="0"/>
              </a:rPr>
              <a:t>fi </a:t>
            </a:r>
          </a:p>
        </p:txBody>
      </p:sp>
    </p:spTree>
    <p:extLst>
      <p:ext uri="{BB962C8B-B14F-4D97-AF65-F5344CB8AC3E}">
        <p14:creationId xmlns:p14="http://schemas.microsoft.com/office/powerpoint/2010/main" val="260257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Elemental Bash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Bash is a command processor: interprets characters typed on the </a:t>
            </a:r>
            <a:r>
              <a:rPr lang="en-US" dirty="0" err="1"/>
              <a:t>command line</a:t>
            </a:r>
            <a:r>
              <a:rPr lang="en-US" dirty="0"/>
              <a:t> and tells the kernel what programs to use and how to run them</a:t>
            </a:r>
          </a:p>
          <a:p>
            <a:r>
              <a:rPr lang="en-US" dirty="0"/>
              <a:t>AKA command line interpreter (CLI)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CB26D-9BD3-495E-A97D-688DBE5C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Identical to grouped command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F1644-A921-41BB-A9CF-60E51ECF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919861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/tmp exists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316240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[[ -e /tmp ]] &amp;&amp; echo "/tmp exists"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543590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[[ $PATH == $HOME ]] || echo "not equal"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19450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not equal</a:t>
            </a:r>
          </a:p>
        </p:txBody>
      </p:sp>
    </p:spTree>
    <p:extLst>
      <p:ext uri="{BB962C8B-B14F-4D97-AF65-F5344CB8AC3E}">
        <p14:creationId xmlns:p14="http://schemas.microsoft.com/office/powerpoint/2010/main" val="5286820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>
                <a:latin typeface="Courier"/>
                <a:cs typeface="Courier"/>
              </a:rPr>
              <a:t>if</a:t>
            </a:r>
            <a:r>
              <a:rPr lang="en-US" dirty="0"/>
              <a:t> statements in series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83A4E-E927-478F-97DD-25426AC3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47336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if [ -</a:t>
            </a:r>
            <a:r>
              <a:rPr lang="en-US" dirty="0" err="1">
                <a:latin typeface="Lucida Console" panose="020B0609040504020204" pitchFamily="49" charset="0"/>
              </a:rPr>
              <a:t>e</a:t>
            </a:r>
            <a:r>
              <a:rPr lang="en-US" dirty="0">
                <a:latin typeface="Lucida Console" panose="020B0609040504020204" pitchFamily="49" charset="0"/>
              </a:rPr>
              <a:t> file1 ] &amp;&amp; [ -</a:t>
            </a:r>
            <a:r>
              <a:rPr lang="en-US" dirty="0" err="1">
                <a:latin typeface="Lucida Console" panose="020B0609040504020204" pitchFamily="49" charset="0"/>
              </a:rPr>
              <a:t>e</a:t>
            </a:r>
            <a:r>
              <a:rPr lang="en-US" dirty="0">
                <a:latin typeface="Lucida Console" panose="020B0609040504020204" pitchFamily="49" charset="0"/>
              </a:rPr>
              <a:t> file2 ] ; then echo both ; </a:t>
            </a:r>
            <a:r>
              <a:rPr lang="en-US" dirty="0" err="1">
                <a:latin typeface="Lucida Console" panose="020B0609040504020204" pitchFamily="49" charset="0"/>
              </a:rPr>
              <a:t>fi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7284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Command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list can execute sequence pipelines conditionally</a:t>
            </a:r>
          </a:p>
          <a:p>
            <a:r>
              <a:rPr lang="en-US" dirty="0"/>
              <a:t>Execute cmd2 if cmd1 was successful</a:t>
            </a:r>
          </a:p>
          <a:p>
            <a:endParaRPr lang="en-US" dirty="0"/>
          </a:p>
          <a:p>
            <a:r>
              <a:rPr lang="en-US" dirty="0"/>
              <a:t>Execute cmd2 if cmd1 was </a:t>
            </a:r>
            <a:r>
              <a:rPr lang="en-US" i="1" dirty="0"/>
              <a:t>NOT</a:t>
            </a:r>
            <a:r>
              <a:rPr lang="en-US" dirty="0"/>
              <a:t> successful</a:t>
            </a:r>
          </a:p>
          <a:p>
            <a:endParaRPr lang="en-US" dirty="0"/>
          </a:p>
          <a:p>
            <a:r>
              <a:rPr lang="en-US" dirty="0"/>
              <a:t>Conditional lists can be grouped using single parentheses: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5B0F7-A78D-4696-AAD9-EEB5675B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397199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ls ~/.bashrc &amp;&amp; tail ~/.bashrc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58298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cd /bogus || echo "bogus is bogus"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12616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( ls file.txt || ( echo 'F' &amp;&amp; touch file.txt ) )</a:t>
            </a:r>
          </a:p>
        </p:txBody>
      </p:sp>
    </p:spTree>
    <p:extLst>
      <p:ext uri="{BB962C8B-B14F-4D97-AF65-F5344CB8AC3E}">
        <p14:creationId xmlns:p14="http://schemas.microsoft.com/office/powerpoint/2010/main" val="345353448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/>
                <a:cs typeface="Lucida Console"/>
              </a:rPr>
              <a:t>if</a:t>
            </a:r>
            <a:r>
              <a:rPr lang="en-US" dirty="0">
                <a:latin typeface="+mn-lt"/>
                <a:cs typeface="Lucida Console"/>
              </a:rPr>
              <a:t>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be a space between </a:t>
            </a:r>
            <a:r>
              <a:rPr lang="en-US" dirty="0">
                <a:latin typeface="Lucida Console"/>
                <a:cs typeface="Lucida Console"/>
              </a:rPr>
              <a:t>test</a:t>
            </a:r>
            <a:r>
              <a:rPr lang="en-US" dirty="0"/>
              <a:t> statement and brackets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096D9A-8D80-4014-A02C-1B76F87E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415876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-bash: syntax error in conditional expression: unexpected token `;'</a:t>
            </a:r>
          </a:p>
          <a:p>
            <a:r>
              <a:rPr lang="en-US" dirty="0">
                <a:latin typeface="Lucida Console" panose="020B0609040504020204" pitchFamily="49" charset="0"/>
              </a:rPr>
              <a:t>-bash: syntax error near `;'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859309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[[-e file]] ; then echo file exists ; fi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38077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-bash: [[-e: command not found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910578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[[ -e file]] ; then echo file exists; fi</a:t>
            </a:r>
          </a:p>
        </p:txBody>
      </p:sp>
    </p:spTree>
    <p:extLst>
      <p:ext uri="{BB962C8B-B14F-4D97-AF65-F5344CB8AC3E}">
        <p14:creationId xmlns:p14="http://schemas.microsoft.com/office/powerpoint/2010/main" val="181201059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Booleans for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math as conditionals in multiple tests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8FA7B-AB0B-4F7E-A170-AE95880B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65182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yes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851061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a=4</a:t>
            </a:r>
          </a:p>
          <a:p>
            <a:r>
              <a:rPr lang="en-US" dirty="0">
                <a:latin typeface="Lucida Console" panose="020B0609040504020204" pitchFamily="49" charset="0"/>
              </a:rPr>
              <a:t>if ((a==4)) ; then echo yes ; else echo no ; fi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78355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136477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(( (a-5) == 0 )) ; then echo yes ; else echo no ; fi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222290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(( a &lt; 10 )) ; then echo yes; else echo no ; fi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74611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14092101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Booleans for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careful with equal signs!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AFCA2-0163-4746-98D9-F0DCB475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174336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73570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a=4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200864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yes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658986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 (( a = 5 )) ; then echo yes ; else echo no ; fi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744799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268626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558833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4E2E9-C021-480D-A182-7B6FFAFDB8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BFC4B-0392-9B44-BF65-AE4339998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95" y="414020"/>
            <a:ext cx="4278086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230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types of matches, standard glob, extended glob, and extended regular expression (regex)</a:t>
            </a:r>
          </a:p>
          <a:p>
            <a:r>
              <a:rPr lang="en-US" dirty="0"/>
              <a:t>*, ?, [?-?],[^?],[[:CLASS:]] are standard glob</a:t>
            </a:r>
          </a:p>
          <a:p>
            <a:r>
              <a:rPr lang="en-US" dirty="0"/>
              <a:t>?(), *(), +(), @(), !() are extended glob</a:t>
            </a:r>
          </a:p>
          <a:p>
            <a:r>
              <a:rPr lang="en-US" dirty="0"/>
              <a:t>+, {N}, (), \, ^…$ are allowed for regex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5EE094-CC9E-4AED-9D0F-1461052C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53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 -- Glob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*</a:t>
            </a:r>
            <a:r>
              <a:rPr lang="en-US" dirty="0"/>
              <a:t> : match any string</a:t>
            </a:r>
          </a:p>
          <a:p>
            <a:r>
              <a:rPr lang="en-US" dirty="0">
                <a:latin typeface="Lucida Console" panose="020B0609040504020204" pitchFamily="49" charset="0"/>
              </a:rPr>
              <a:t>?</a:t>
            </a:r>
            <a:r>
              <a:rPr lang="en-US" dirty="0"/>
              <a:t> : match any single character</a:t>
            </a:r>
          </a:p>
          <a:p>
            <a:r>
              <a:rPr lang="en-US" dirty="0">
                <a:latin typeface="Lucida Console" panose="020B0609040504020204" pitchFamily="49" charset="0"/>
              </a:rPr>
              <a:t>[?-?]</a:t>
            </a:r>
            <a:r>
              <a:rPr lang="en-US" dirty="0"/>
              <a:t> : match range of characters</a:t>
            </a:r>
          </a:p>
          <a:p>
            <a:r>
              <a:rPr lang="en-US" dirty="0">
                <a:latin typeface="Lucida Console" panose="020B0609040504020204" pitchFamily="49" charset="0"/>
              </a:rPr>
              <a:t>[!?]</a:t>
            </a:r>
            <a:r>
              <a:rPr lang="en-US" dirty="0"/>
              <a:t> or </a:t>
            </a:r>
            <a:r>
              <a:rPr lang="en-US" dirty="0">
                <a:latin typeface="Lucida Console" panose="020B0609040504020204" pitchFamily="49" charset="0"/>
              </a:rPr>
              <a:t>[^?]</a:t>
            </a:r>
            <a:r>
              <a:rPr lang="en-US" dirty="0"/>
              <a:t> : not match character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A449-2F35-4657-ABCD-7C938F84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187513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mkdir trash &amp;&amp; cd trash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touch {{1..9},{a..z}}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ls</a:t>
            </a:r>
            <a:r>
              <a:rPr lang="en-US" sz="2000" dirty="0">
                <a:latin typeface="Lucida Console" panose="020B0609040504020204" pitchFamily="49" charset="0"/>
              </a:rPr>
              <a:t> [a-e1-4]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522869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lain"/>
            </a:pPr>
            <a:r>
              <a:rPr lang="en-US" sz="2000" dirty="0">
                <a:latin typeface="Lucida Console" panose="020B0609040504020204" pitchFamily="49" charset="0"/>
              </a:rPr>
              <a:t>2  3  4  a  </a:t>
            </a:r>
            <a:r>
              <a:rPr lang="en-US" sz="2000" dirty="0" err="1">
                <a:latin typeface="Lucida Console" panose="020B0609040504020204" pitchFamily="49" charset="0"/>
              </a:rPr>
              <a:t>b</a:t>
            </a:r>
            <a:r>
              <a:rPr lang="en-US" sz="2000" dirty="0">
                <a:latin typeface="Lucida Console" panose="020B0609040504020204" pitchFamily="49" charset="0"/>
              </a:rPr>
              <a:t>  </a:t>
            </a:r>
            <a:r>
              <a:rPr lang="en-US" sz="2000" dirty="0" err="1">
                <a:latin typeface="Lucida Console" panose="020B0609040504020204" pitchFamily="49" charset="0"/>
              </a:rPr>
              <a:t>c</a:t>
            </a:r>
            <a:r>
              <a:rPr lang="en-US" sz="2000" dirty="0">
                <a:latin typeface="Lucida Console" panose="020B0609040504020204" pitchFamily="49" charset="0"/>
              </a:rPr>
              <a:t>  </a:t>
            </a:r>
            <a:r>
              <a:rPr lang="en-US" sz="2000" dirty="0" err="1">
                <a:latin typeface="Lucida Console" panose="020B0609040504020204" pitchFamily="49" charset="0"/>
              </a:rPr>
              <a:t>d</a:t>
            </a:r>
            <a:r>
              <a:rPr lang="en-US" sz="2000" dirty="0">
                <a:latin typeface="Lucida Console" panose="020B0609040504020204" pitchFamily="49" charset="0"/>
              </a:rPr>
              <a:t>  </a:t>
            </a:r>
            <a:r>
              <a:rPr lang="en-US" sz="2000" dirty="0" err="1">
                <a:latin typeface="Lucida Console" panose="020B0609040504020204" pitchFamily="49" charset="0"/>
              </a:rPr>
              <a:t>e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7089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299310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[[:CLASS:]] </a:t>
            </a:r>
            <a:r>
              <a:rPr lang="en-US" dirty="0"/>
              <a:t>can be included with pattern matching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 list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EFB1E-D328-4271-8708-7096D682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189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27111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y4 z4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4337643"/>
          <a:ext cx="8194034" cy="2059216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1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8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Lucida Console" panose="020B0609040504020204" pitchFamily="49" charset="0"/>
                          <a:cs typeface="Courier"/>
                        </a:rPr>
                        <a:t>alnum</a:t>
                      </a:r>
                      <a:endParaRPr lang="en-US" sz="2000" b="0" i="0" u="none" strike="noStrike" dirty="0"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cntrl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print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word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8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Lucida Console" panose="020B0609040504020204" pitchFamily="49" charset="0"/>
                          <a:cs typeface="Courier"/>
                        </a:rPr>
                        <a:t>alpha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Lucida Console" panose="020B0609040504020204" pitchFamily="49" charset="0"/>
                          <a:cs typeface="Courier"/>
                        </a:rPr>
                        <a:t>digit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Lucida Console" panose="020B0609040504020204" pitchFamily="49" charset="0"/>
                          <a:cs typeface="Courier"/>
                        </a:rPr>
                        <a:t>punct</a:t>
                      </a:r>
                      <a:endParaRPr lang="en-US" sz="2000" b="0" i="0" u="none" strike="noStrike" dirty="0"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Lucida Console" panose="020B0609040504020204" pitchFamily="49" charset="0"/>
                          <a:cs typeface="Courier"/>
                        </a:rPr>
                        <a:t>xdigit</a:t>
                      </a:r>
                      <a:endParaRPr lang="en-US" sz="2000" b="0" i="0" u="none" strike="noStrike" dirty="0"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8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ascii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Lucida Console" panose="020B0609040504020204" pitchFamily="49" charset="0"/>
                          <a:cs typeface="Courier"/>
                        </a:rPr>
                        <a:t>graph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Lucida Console" panose="020B0609040504020204" pitchFamily="49" charset="0"/>
                          <a:cs typeface="Courier"/>
                        </a:rPr>
                        <a:t>space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8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blank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lower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Lucida Console" panose="020B0609040504020204" pitchFamily="49" charset="0"/>
                          <a:cs typeface="Courier"/>
                        </a:rPr>
                        <a:t>upper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2623959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touch {1..9} y{1..9} z{1..9}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ls</a:t>
            </a:r>
            <a:r>
              <a:rPr lang="en-US" sz="2000" dirty="0">
                <a:latin typeface="Lucida Console" panose="020B0609040504020204" pitchFamily="49" charset="0"/>
              </a:rPr>
              <a:t> [[:alpha:]]4</a:t>
            </a:r>
          </a:p>
        </p:txBody>
      </p:sp>
    </p:spTree>
    <p:extLst>
      <p:ext uri="{BB962C8B-B14F-4D97-AF65-F5344CB8AC3E}">
        <p14:creationId xmlns:p14="http://schemas.microsoft.com/office/powerpoint/2010/main" val="226393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Potpourri of commands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17193-A123-495C-9DEE-2389EA9BED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Untitled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23408" r="8357" b="24147"/>
          <a:stretch/>
        </p:blipFill>
        <p:spPr>
          <a:xfrm>
            <a:off x="1270953" y="599440"/>
            <a:ext cx="742696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8770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4731"/>
          </a:xfrm>
        </p:spPr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>
                <a:latin typeface="Lucida Console" panose="020B0609040504020204" pitchFamily="49" charset="0"/>
              </a:rPr>
              <a:t>[[:CLASS:]]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A81ED-AC32-4692-84BB-5F563F37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335988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touch %5 A3 x.9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ls</a:t>
            </a:r>
            <a:r>
              <a:rPr lang="en-US" sz="2000" dirty="0">
                <a:latin typeface="Lucida Console" panose="020B0609040504020204" pitchFamily="49" charset="0"/>
              </a:rPr>
              <a:t> [[:upper:]]*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150251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67803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ls *[[:punct:]]*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10327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%5 x.9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359006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%5 A3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476625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ls [![:lower:]]*</a:t>
            </a:r>
          </a:p>
        </p:txBody>
      </p:sp>
    </p:spTree>
    <p:extLst>
      <p:ext uri="{BB962C8B-B14F-4D97-AF65-F5344CB8AC3E}">
        <p14:creationId xmlns:p14="http://schemas.microsoft.com/office/powerpoint/2010/main" val="15122757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Glob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Enabled with </a:t>
            </a:r>
            <a:r>
              <a:rPr lang="en-US" dirty="0" err="1">
                <a:latin typeface="Lucida Console" panose="020B0609040504020204" pitchFamily="49" charset="0"/>
              </a:rPr>
              <a:t>shopt</a:t>
            </a:r>
            <a:r>
              <a:rPr lang="en-US" dirty="0">
                <a:latin typeface="Lucida Console" panose="020B0609040504020204" pitchFamily="49" charset="0"/>
              </a:rPr>
              <a:t> -s </a:t>
            </a:r>
            <a:r>
              <a:rPr lang="en-US" dirty="0" err="1">
                <a:latin typeface="Lucida Console" panose="020B0609040504020204" pitchFamily="49" charset="0"/>
              </a:rPr>
              <a:t>extglob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5EE094-CC9E-4AED-9D0F-1461052C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36306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is a number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41173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a=939</a:t>
            </a:r>
          </a:p>
          <a:p>
            <a:r>
              <a:rPr lang="en-US" dirty="0">
                <a:latin typeface="Lucida Console" panose="020B0609040504020204" pitchFamily="49" charset="0"/>
              </a:rPr>
              <a:t>[[ $a == +([0-9]) ]] &amp;&amp; echo is a number</a:t>
            </a:r>
          </a:p>
        </p:txBody>
      </p:sp>
    </p:spTree>
    <p:extLst>
      <p:ext uri="{BB962C8B-B14F-4D97-AF65-F5344CB8AC3E}">
        <p14:creationId xmlns:p14="http://schemas.microsoft.com/office/powerpoint/2010/main" val="3116863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Glob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4731"/>
          </a:xfrm>
        </p:spPr>
        <p:txBody>
          <a:bodyPr>
            <a:normAutofit/>
          </a:bodyPr>
          <a:lstStyle/>
          <a:p>
            <a:r>
              <a:rPr lang="en-US" dirty="0"/>
              <a:t>Multiples</a:t>
            </a:r>
            <a:endParaRPr lang="en-US" dirty="0">
              <a:latin typeface="Lucida Console" panose="020B06090405040202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A81ED-AC32-4692-84BB-5F563F37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335988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touch apple pear fig pineapple plum orange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ls p+([a-z])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226436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pear  pineapple  plum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F827-52EC-4B59-A660-ECF1146BF02C}"/>
              </a:ext>
            </a:extLst>
          </p:cNvPr>
          <p:cNvSpPr txBox="1"/>
          <p:nvPr/>
        </p:nvSpPr>
        <p:spPr>
          <a:xfrm>
            <a:off x="457200" y="386831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ls ?(pine)apple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16D73D-BF4F-449B-A3A8-D7176AA077C4}"/>
              </a:ext>
            </a:extLst>
          </p:cNvPr>
          <p:cNvSpPr txBox="1"/>
          <p:nvPr/>
        </p:nvSpPr>
        <p:spPr>
          <a:xfrm>
            <a:off x="457200" y="4510196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apple  pineapple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0E994-3D0C-442C-938B-011642FB4C10}"/>
              </a:ext>
            </a:extLst>
          </p:cNvPr>
          <p:cNvSpPr txBox="1"/>
          <p:nvPr/>
        </p:nvSpPr>
        <p:spPr>
          <a:xfrm>
            <a:off x="457200" y="5180110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ls @(</a:t>
            </a:r>
            <a:r>
              <a:rPr lang="en-US" sz="2000" dirty="0" err="1">
                <a:latin typeface="Lucida Console" panose="020B0609040504020204" pitchFamily="49" charset="0"/>
              </a:rPr>
              <a:t>p|f</a:t>
            </a:r>
            <a:r>
              <a:rPr lang="en-US" sz="2000" dirty="0">
                <a:latin typeface="Lucida Console" panose="020B0609040504020204" pitchFamily="49" charset="0"/>
              </a:rPr>
              <a:t>)*([a-z])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54DA01-BD90-47B0-96F4-4E0170EA4769}"/>
              </a:ext>
            </a:extLst>
          </p:cNvPr>
          <p:cNvSpPr txBox="1"/>
          <p:nvPr/>
        </p:nvSpPr>
        <p:spPr>
          <a:xfrm>
            <a:off x="457200" y="5815792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fig  pear  pineapple  plum</a:t>
            </a:r>
          </a:p>
        </p:txBody>
      </p:sp>
    </p:spTree>
    <p:extLst>
      <p:ext uri="{BB962C8B-B14F-4D97-AF65-F5344CB8AC3E}">
        <p14:creationId xmlns:p14="http://schemas.microsoft.com/office/powerpoint/2010/main" val="162476484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EA158-401E-47BD-805E-CCD278D8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 Conditionals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E5B4-843F-47D0-8F34-0618E6BA2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== or != for glob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A3B01-625B-4BD1-A79B-0A76957C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370DD-0108-47F9-8655-490009262BB8}"/>
              </a:ext>
            </a:extLst>
          </p:cNvPr>
          <p:cNvSpPr txBox="1"/>
          <p:nvPr/>
        </p:nvSpPr>
        <p:spPr>
          <a:xfrm>
            <a:off x="457200" y="2257394"/>
            <a:ext cx="8229600" cy="132343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x=apple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$x == apple ]] &amp;&amp; echo this is an apple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$x != pear ]] &amp;&amp; echo this is NOT an apple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$x == ?(pine)apple ]] &amp;&amp; echo some kind of apple</a:t>
            </a:r>
          </a:p>
        </p:txBody>
      </p:sp>
    </p:spTree>
    <p:extLst>
      <p:ext uri="{BB962C8B-B14F-4D97-AF65-F5344CB8AC3E}">
        <p14:creationId xmlns:p14="http://schemas.microsoft.com/office/powerpoint/2010/main" val="32202731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 Conditional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if a string matches a pattern</a:t>
            </a:r>
          </a:p>
          <a:p>
            <a:r>
              <a:rPr lang="en-US" dirty="0"/>
              <a:t>Is a variable a number?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Does a string end with an alphabetical character?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5EE094-CC9E-4AED-9D0F-1461052C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9887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is a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03128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34569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a=939</a:t>
            </a:r>
          </a:p>
          <a:p>
            <a:r>
              <a:rPr lang="en-US" dirty="0">
                <a:latin typeface="Lucida Console" panose="020B0609040504020204" pitchFamily="49" charset="0"/>
              </a:rPr>
              <a:t>[[ $a == [0-9][0-9][0-9] ]] &amp;&amp; echo is a number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006601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a=939</a:t>
            </a:r>
          </a:p>
          <a:p>
            <a:r>
              <a:rPr lang="en-US" dirty="0">
                <a:latin typeface="Lucida Console" panose="020B0609040504020204" pitchFamily="49" charset="0"/>
              </a:rPr>
              <a:t>if [[ $a == *[[:alpha:]] ]] ; then echo yes</a:t>
            </a:r>
          </a:p>
          <a:p>
            <a:r>
              <a:rPr lang="en-US" dirty="0">
                <a:latin typeface="Lucida Console" panose="020B0609040504020204" pitchFamily="49" charset="0"/>
              </a:rPr>
              <a:t>else echo no ; fi</a:t>
            </a:r>
          </a:p>
        </p:txBody>
      </p:sp>
    </p:spTree>
    <p:extLst>
      <p:ext uri="{BB962C8B-B14F-4D97-AF65-F5344CB8AC3E}">
        <p14:creationId xmlns:p14="http://schemas.microsoft.com/office/powerpoint/2010/main" val="12911847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EA158-401E-47BD-805E-CCD278D8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E5B4-843F-47D0-8F34-0618E6BA2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more precise matching</a:t>
            </a:r>
          </a:p>
          <a:p>
            <a:r>
              <a:rPr lang="en-US" dirty="0"/>
              <a:t>Only enabled with =~ operator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Allows capturing of </a:t>
            </a:r>
            <a:r>
              <a:rPr lang="en-US" dirty="0" err="1"/>
              <a:t>submatches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A3B01-625B-4BD1-A79B-0A76957C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446C8-7A01-4CB1-87DA-29B4DABC9686}"/>
              </a:ext>
            </a:extLst>
          </p:cNvPr>
          <p:cNvSpPr txBox="1"/>
          <p:nvPr/>
        </p:nvSpPr>
        <p:spPr>
          <a:xfrm>
            <a:off x="457200" y="2847518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x=fig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$x =~ ^f[</a:t>
            </a:r>
            <a:r>
              <a:rPr lang="en-US" sz="2000" dirty="0" err="1">
                <a:latin typeface="Lucida Console" panose="020B0609040504020204" pitchFamily="49" charset="0"/>
              </a:rPr>
              <a:t>io</a:t>
            </a:r>
            <a:r>
              <a:rPr lang="en-US" sz="2000" dirty="0">
                <a:latin typeface="Lucida Console" panose="020B0609040504020204" pitchFamily="49" charset="0"/>
              </a:rPr>
              <a:t>]g$ ]] &amp;&amp; echo this is probably fig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! $x =~ ^d[</a:t>
            </a:r>
            <a:r>
              <a:rPr lang="en-US" sz="2000" dirty="0" err="1">
                <a:latin typeface="Lucida Console" panose="020B0609040504020204" pitchFamily="49" charset="0"/>
              </a:rPr>
              <a:t>io</a:t>
            </a:r>
            <a:r>
              <a:rPr lang="en-US" sz="2000" dirty="0">
                <a:latin typeface="Lucida Console" panose="020B0609040504020204" pitchFamily="49" charset="0"/>
              </a:rPr>
              <a:t>]g$ ]] &amp;&amp; echo huh?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C0476-DB02-4C02-A3D4-236283A0E229}"/>
              </a:ext>
            </a:extLst>
          </p:cNvPr>
          <p:cNvSpPr txBox="1"/>
          <p:nvPr/>
        </p:nvSpPr>
        <p:spPr>
          <a:xfrm>
            <a:off x="457200" y="4602667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y=123.456.7890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$y =~ ^([0-9]+)\.[0-9]{3}\.[0-9]{4}$ ]] &amp;&amp;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${BASH_REMATCH[1]}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936FB-6057-46FD-ABF0-67A51D0DE5F2}"/>
              </a:ext>
            </a:extLst>
          </p:cNvPr>
          <p:cNvSpPr txBox="1"/>
          <p:nvPr/>
        </p:nvSpPr>
        <p:spPr>
          <a:xfrm>
            <a:off x="457200" y="5831280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208670006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$BASH_REMATCH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capture a </a:t>
            </a:r>
            <a:r>
              <a:rPr lang="en-US" dirty="0" err="1"/>
              <a:t>submatch</a:t>
            </a:r>
            <a:r>
              <a:rPr lang="en-US" dirty="0"/>
              <a:t> using () and $BASH_REMATCH array</a:t>
            </a:r>
          </a:p>
          <a:p>
            <a:r>
              <a:rPr lang="en-US" sz="2800" dirty="0">
                <a:latin typeface="Lucida Console" panose="020B0609040504020204" pitchFamily="49" charset="0"/>
              </a:rPr>
              <a:t>examples/matching/</a:t>
            </a:r>
            <a:r>
              <a:rPr lang="en-US" sz="2800" dirty="0" err="1">
                <a:latin typeface="Lucida Console" panose="020B0609040504020204" pitchFamily="49" charset="0"/>
              </a:rPr>
              <a:t>rematch.sh</a:t>
            </a:r>
            <a:endParaRPr lang="en-US" sz="2800" dirty="0">
              <a:latin typeface="Lucida Console" panose="020B060904050402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5EE094-CC9E-4AED-9D0F-1461052C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9887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is a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495137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Total match: quick red fox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Submatch</a:t>
            </a:r>
            <a:r>
              <a:rPr lang="en-US" dirty="0">
                <a:latin typeface="Lucida Console" panose="020B0609040504020204" pitchFamily="49" charset="0"/>
              </a:rPr>
              <a:t>: 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359332"/>
            <a:ext cx="82296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str</a:t>
            </a:r>
            <a:r>
              <a:rPr lang="en-US" dirty="0">
                <a:latin typeface="Lucida Console" panose="020B0609040504020204" pitchFamily="49" charset="0"/>
              </a:rPr>
              <a:t>="The quick red fox jumped over the lazy brown dog"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if [[ $</a:t>
            </a:r>
            <a:r>
              <a:rPr lang="en-US" dirty="0" err="1">
                <a:latin typeface="Lucida Console" panose="020B0609040504020204" pitchFamily="49" charset="0"/>
              </a:rPr>
              <a:t>str</a:t>
            </a:r>
            <a:r>
              <a:rPr lang="en-US" dirty="0">
                <a:latin typeface="Lucida Console" panose="020B0609040504020204" pitchFamily="49" charset="0"/>
              </a:rPr>
              <a:t> =~ quick\ (.*)\ fox ]] ; then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Total match: ${BASH_REMATCH[0]}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</a:t>
            </a:r>
            <a:r>
              <a:rPr lang="en-US" dirty="0" err="1">
                <a:latin typeface="Lucida Console" panose="020B0609040504020204" pitchFamily="49" charset="0"/>
              </a:rPr>
              <a:t>Submatch</a:t>
            </a:r>
            <a:r>
              <a:rPr lang="en-US" dirty="0">
                <a:latin typeface="Lucida Console" panose="020B0609040504020204" pitchFamily="49" charset="0"/>
              </a:rPr>
              <a:t>:    ${BASH_REMATCH[1]}</a:t>
            </a:r>
          </a:p>
          <a:p>
            <a:r>
              <a:rPr lang="en-US" dirty="0">
                <a:latin typeface="Lucida Console" panose="020B0609040504020204" pitchFamily="49" charset="0"/>
              </a:rPr>
              <a:t>fi</a:t>
            </a:r>
          </a:p>
        </p:txBody>
      </p:sp>
    </p:spTree>
    <p:extLst>
      <p:ext uri="{BB962C8B-B14F-4D97-AF65-F5344CB8AC3E}">
        <p14:creationId xmlns:p14="http://schemas.microsoft.com/office/powerpoint/2010/main" val="101280337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latin typeface="Lucida Console" panose="020B0609040504020204" pitchFamily="49" charset="0"/>
              </a:rPr>
              <a:t>examples/matching/</a:t>
            </a:r>
            <a:r>
              <a:rPr lang="en-US" sz="2800" dirty="0" err="1">
                <a:latin typeface="Lucida Console" panose="020B0609040504020204" pitchFamily="49" charset="0"/>
              </a:rPr>
              <a:t>matching_number.sh</a:t>
            </a:r>
            <a:endParaRPr lang="en-US" sz="28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32CA6-031C-47D0-B954-9361A675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088885"/>
            <a:ext cx="8229600" cy="3539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Console" panose="020B0609040504020204" pitchFamily="49" charset="0"/>
              </a:rPr>
              <a:t>echo -n "Type in something : 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read response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echo "You said: $response"</a:t>
            </a:r>
          </a:p>
          <a:p>
            <a:endParaRPr lang="en-US" sz="1400" dirty="0">
              <a:latin typeface="Lucida Console" panose="020B0609040504020204" pitchFamily="49" charset="0"/>
            </a:endParaRPr>
          </a:p>
          <a:p>
            <a:r>
              <a:rPr lang="en-US" sz="1400" dirty="0">
                <a:latin typeface="Lucida Console" panose="020B0609040504020204" pitchFamily="49" charset="0"/>
              </a:rPr>
              <a:t>if [[ "$response" == [0-9][0-9][0-9] ]] ; then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echo "This is a three-digit number!"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elif $( echo "$response" | grep -q "^[0-9]\+$" ) ; then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echo "This is a integer!"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elif $( echo "$response" | grep -q "^[0-9]\+\.[0-9]*$" ) ; then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echo "This is a floating point number!"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elif $( echo "$response" | egrep -q '^(\+|-)?[0-9]+\.?[0-9]+(e\+[0-9]+|e-[0-9]+|e[0-9]+)?$' ) ; then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echo "This is scientific notation!"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else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echo "I don't know what to say..."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fi</a:t>
            </a:r>
          </a:p>
        </p:txBody>
      </p:sp>
    </p:spTree>
    <p:extLst>
      <p:ext uri="{BB962C8B-B14F-4D97-AF65-F5344CB8AC3E}">
        <p14:creationId xmlns:p14="http://schemas.microsoft.com/office/powerpoint/2010/main" val="427675265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latin typeface="Lucida Console" panose="020B0609040504020204" pitchFamily="49" charset="0"/>
              </a:rPr>
              <a:t>examples/matching/matching_number2.sh</a:t>
            </a:r>
            <a:endParaRPr lang="en-US" sz="2800" dirty="0">
              <a:latin typeface="Lucida Console" panose="020B0609040504020204" pitchFamily="49" charset="0"/>
              <a:cs typeface="Lucida Consol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47DBC-2B4C-4D60-80E6-A5A11BB1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142129"/>
            <a:ext cx="8229600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shopt</a:t>
            </a:r>
            <a:r>
              <a:rPr lang="en-US" dirty="0">
                <a:latin typeface="Lucida Console" panose="020B0609040504020204" pitchFamily="49" charset="0"/>
              </a:rPr>
              <a:t> -s </a:t>
            </a:r>
            <a:r>
              <a:rPr lang="en-US" dirty="0" err="1">
                <a:latin typeface="Lucida Console" panose="020B0609040504020204" pitchFamily="49" charset="0"/>
              </a:rPr>
              <a:t>extglob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case $1 in</a:t>
            </a:r>
          </a:p>
          <a:p>
            <a:r>
              <a:rPr lang="en-US" dirty="0">
                <a:latin typeface="Lucida Console" panose="020B0609040504020204" pitchFamily="49" charset="0"/>
              </a:rPr>
              <a:t>  [0-9][0-9][0-9]) echo three-digit number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*([-\+])+([0-9]) ) echo integer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*([-\+])*([0-9]).+([0-9]) ) echo floating point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*([-\+])*([0-9]).+([0-9])e*([-\+])+([0-9]))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echo scientific notation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*) echo IDK ;;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esac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0374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examples/pipes/pipes2.sh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775A0-70A5-4EB5-ABF4-6881602D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199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194856"/>
            <a:ext cx="8229600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Lucida Console" panose="020B0609040504020204" pitchFamily="49" charset="0"/>
              </a:rPr>
              <a:t>cat</a:t>
            </a:r>
            <a:r>
              <a:rPr lang="pl-PL" dirty="0">
                <a:latin typeface="Lucida Console" panose="020B0609040504020204" pitchFamily="49" charset="0"/>
              </a:rPr>
              <a:t> &lt;(</a:t>
            </a:r>
            <a:r>
              <a:rPr lang="pl-PL" dirty="0" err="1">
                <a:latin typeface="Lucida Console" panose="020B0609040504020204" pitchFamily="49" charset="0"/>
              </a:rPr>
              <a:t>zgrep</a:t>
            </a:r>
            <a:r>
              <a:rPr lang="pl-PL" dirty="0">
                <a:latin typeface="Lucida Console" panose="020B0609040504020204" pitchFamily="49" charset="0"/>
              </a:rPr>
              <a:t> ^</a:t>
            </a:r>
            <a:r>
              <a:rPr lang="pl-PL" dirty="0" err="1">
                <a:latin typeface="Lucida Console" panose="020B0609040504020204" pitchFamily="49" charset="0"/>
              </a:rPr>
              <a:t>chrX</a:t>
            </a:r>
            <a:r>
              <a:rPr lang="pl-PL" dirty="0">
                <a:latin typeface="Lucida Console" panose="020B0609040504020204" pitchFamily="49" charset="0"/>
              </a:rPr>
              <a:t> </a:t>
            </a:r>
            <a:r>
              <a:rPr lang="pl-PL" dirty="0" err="1">
                <a:latin typeface="Lucida Console" panose="020B0609040504020204" pitchFamily="49" charset="0"/>
              </a:rPr>
              <a:t>examples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pipes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ins.bed.gz</a:t>
            </a:r>
            <a:r>
              <a:rPr lang="pl-PL" dirty="0">
                <a:latin typeface="Lucida Console" panose="020B0609040504020204" pitchFamily="49" charset="0"/>
              </a:rPr>
              <a:t> |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awk</a:t>
            </a:r>
            <a:r>
              <a:rPr lang="pl-PL" dirty="0">
                <a:latin typeface="Lucida Console" panose="020B0609040504020204" pitchFamily="49" charset="0"/>
              </a:rPr>
              <a:t> '{</a:t>
            </a:r>
            <a:r>
              <a:rPr lang="pl-PL" dirty="0" err="1">
                <a:latin typeface="Lucida Console" panose="020B0609040504020204" pitchFamily="49" charset="0"/>
              </a:rPr>
              <a:t>if</a:t>
            </a:r>
            <a:r>
              <a:rPr lang="pl-PL" dirty="0">
                <a:latin typeface="Lucida Console" panose="020B0609040504020204" pitchFamily="49" charset="0"/>
              </a:rPr>
              <a:t> ($2 &gt; 100000000 &amp;&amp; $2 &lt; 100500000)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print</a:t>
            </a:r>
            <a:r>
              <a:rPr lang="pl-PL" dirty="0">
                <a:latin typeface="Lucida Console" panose="020B0609040504020204" pitchFamily="49" charset="0"/>
              </a:rPr>
              <a:t> "INS\t" $0}')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&lt;(</a:t>
            </a:r>
            <a:r>
              <a:rPr lang="pl-PL" dirty="0" err="1">
                <a:latin typeface="Lucida Console" panose="020B0609040504020204" pitchFamily="49" charset="0"/>
              </a:rPr>
              <a:t>zgrep</a:t>
            </a:r>
            <a:r>
              <a:rPr lang="pl-PL" dirty="0">
                <a:latin typeface="Lucida Console" panose="020B0609040504020204" pitchFamily="49" charset="0"/>
              </a:rPr>
              <a:t> ^</a:t>
            </a:r>
            <a:r>
              <a:rPr lang="pl-PL" dirty="0" err="1">
                <a:latin typeface="Lucida Console" panose="020B0609040504020204" pitchFamily="49" charset="0"/>
              </a:rPr>
              <a:t>chrX</a:t>
            </a:r>
            <a:r>
              <a:rPr lang="pl-PL" dirty="0">
                <a:latin typeface="Lucida Console" panose="020B0609040504020204" pitchFamily="49" charset="0"/>
              </a:rPr>
              <a:t> </a:t>
            </a:r>
            <a:r>
              <a:rPr lang="pl-PL" dirty="0" err="1">
                <a:latin typeface="Lucida Console" panose="020B0609040504020204" pitchFamily="49" charset="0"/>
              </a:rPr>
              <a:t>examples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pipes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del.bed.gz</a:t>
            </a:r>
            <a:r>
              <a:rPr lang="pl-PL" dirty="0">
                <a:latin typeface="Lucida Console" panose="020B0609040504020204" pitchFamily="49" charset="0"/>
              </a:rPr>
              <a:t> |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awk</a:t>
            </a:r>
            <a:r>
              <a:rPr lang="pl-PL" dirty="0">
                <a:latin typeface="Lucida Console" panose="020B0609040504020204" pitchFamily="49" charset="0"/>
              </a:rPr>
              <a:t> '{</a:t>
            </a:r>
            <a:r>
              <a:rPr lang="pl-PL" dirty="0" err="1">
                <a:latin typeface="Lucida Console" panose="020B0609040504020204" pitchFamily="49" charset="0"/>
              </a:rPr>
              <a:t>if</a:t>
            </a:r>
            <a:r>
              <a:rPr lang="pl-PL" dirty="0">
                <a:latin typeface="Lucida Console" panose="020B0609040504020204" pitchFamily="49" charset="0"/>
              </a:rPr>
              <a:t> ($2 &gt; 100000000 &amp;&amp; $2 &lt; 100500000)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print</a:t>
            </a:r>
            <a:r>
              <a:rPr lang="pl-PL" dirty="0">
                <a:latin typeface="Lucida Console" panose="020B0609040504020204" pitchFamily="49" charset="0"/>
              </a:rPr>
              <a:t> "DEL\t" $0}')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&lt;(</a:t>
            </a:r>
            <a:r>
              <a:rPr lang="pl-PL" dirty="0" err="1">
                <a:latin typeface="Lucida Console" panose="020B0609040504020204" pitchFamily="49" charset="0"/>
              </a:rPr>
              <a:t>zgrep</a:t>
            </a:r>
            <a:r>
              <a:rPr lang="pl-PL" dirty="0">
                <a:latin typeface="Lucida Console" panose="020B0609040504020204" pitchFamily="49" charset="0"/>
              </a:rPr>
              <a:t> ^</a:t>
            </a:r>
            <a:r>
              <a:rPr lang="pl-PL" dirty="0" err="1">
                <a:latin typeface="Lucida Console" panose="020B0609040504020204" pitchFamily="49" charset="0"/>
              </a:rPr>
              <a:t>chrX</a:t>
            </a:r>
            <a:r>
              <a:rPr lang="pl-PL" dirty="0">
                <a:latin typeface="Lucida Console" panose="020B0609040504020204" pitchFamily="49" charset="0"/>
              </a:rPr>
              <a:t> </a:t>
            </a:r>
            <a:r>
              <a:rPr lang="pl-PL" dirty="0" err="1">
                <a:latin typeface="Lucida Console" panose="020B0609040504020204" pitchFamily="49" charset="0"/>
              </a:rPr>
              <a:t>examples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pipes</a:t>
            </a:r>
            <a:r>
              <a:rPr lang="pl-PL" dirty="0">
                <a:latin typeface="Lucida Console" panose="020B0609040504020204" pitchFamily="49" charset="0"/>
              </a:rPr>
              <a:t>/</a:t>
            </a:r>
            <a:r>
              <a:rPr lang="pl-PL" dirty="0" err="1">
                <a:latin typeface="Lucida Console" panose="020B0609040504020204" pitchFamily="49" charset="0"/>
              </a:rPr>
              <a:t>jun.bed.gz</a:t>
            </a:r>
            <a:r>
              <a:rPr lang="pl-PL" dirty="0">
                <a:latin typeface="Lucida Console" panose="020B0609040504020204" pitchFamily="49" charset="0"/>
              </a:rPr>
              <a:t> |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awk</a:t>
            </a:r>
            <a:r>
              <a:rPr lang="pl-PL" dirty="0">
                <a:latin typeface="Lucida Console" panose="020B0609040504020204" pitchFamily="49" charset="0"/>
              </a:rPr>
              <a:t> '{</a:t>
            </a:r>
            <a:r>
              <a:rPr lang="pl-PL" dirty="0" err="1">
                <a:latin typeface="Lucida Console" panose="020B0609040504020204" pitchFamily="49" charset="0"/>
              </a:rPr>
              <a:t>if</a:t>
            </a:r>
            <a:r>
              <a:rPr lang="pl-PL" dirty="0">
                <a:latin typeface="Lucida Console" panose="020B0609040504020204" pitchFamily="49" charset="0"/>
              </a:rPr>
              <a:t> ($2 &gt; 100000000 &amp;&amp; $2 &lt; 100500000)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  </a:t>
            </a:r>
            <a:r>
              <a:rPr lang="pl-PL" dirty="0" err="1">
                <a:latin typeface="Lucida Console" panose="020B0609040504020204" pitchFamily="49" charset="0"/>
              </a:rPr>
              <a:t>print</a:t>
            </a:r>
            <a:r>
              <a:rPr lang="pl-PL" dirty="0">
                <a:latin typeface="Lucida Console" panose="020B0609040504020204" pitchFamily="49" charset="0"/>
              </a:rPr>
              <a:t> "JUN\t" $0}') | \</a:t>
            </a:r>
          </a:p>
          <a:p>
            <a:r>
              <a:rPr lang="pl-PL" dirty="0">
                <a:latin typeface="Lucida Console" panose="020B0609040504020204" pitchFamily="49" charset="0"/>
              </a:rPr>
              <a:t>  sort -nk3,4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2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This Presentation Online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DE30B-2AC0-4E92-A33D-E07FA0CA4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48469"/>
            <a:ext cx="837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Courier"/>
                <a:cs typeface="Courier"/>
                <a:hlinkClick r:id="rId3"/>
              </a:rPr>
              <a:t>https://hpc.nih.gov/training</a:t>
            </a:r>
            <a:endParaRPr lang="en-US" sz="2800" dirty="0">
              <a:solidFill>
                <a:srgbClr val="1F497D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922736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Command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CCBF1-933E-42C3-B4A3-89B634AE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1051" y="4341280"/>
            <a:ext cx="8085749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Hello World!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9087" y="2297798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prompt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851889" y="2760356"/>
            <a:ext cx="531811" cy="15230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152800" y="2297798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command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98693" y="2781755"/>
            <a:ext cx="1300169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541833" y="2319197"/>
            <a:ext cx="1309226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arguments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3336564" y="2781755"/>
            <a:ext cx="859882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2405797" y="2781755"/>
            <a:ext cx="1790649" cy="150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01760" y="5557537"/>
            <a:ext cx="1963839" cy="46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simple command</a:t>
            </a:r>
          </a:p>
        </p:txBody>
      </p:sp>
      <p:sp>
        <p:nvSpPr>
          <p:cNvPr id="15" name="Left Brace 14"/>
          <p:cNvSpPr/>
          <p:nvPr/>
        </p:nvSpPr>
        <p:spPr>
          <a:xfrm rot="16200000">
            <a:off x="1926609" y="3942310"/>
            <a:ext cx="706152" cy="2524301"/>
          </a:xfrm>
          <a:prstGeom prst="leftBrace">
            <a:avLst>
              <a:gd name="adj1" fmla="val 415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4957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00A6-D796-437C-B4B5-8A68D1F6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case … </a:t>
            </a:r>
            <a:r>
              <a:rPr lang="en-US" dirty="0" err="1">
                <a:latin typeface="Lucida Console" panose="020B0609040504020204" pitchFamily="49" charset="0"/>
              </a:rPr>
              <a:t>esac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AB1A-6B1E-4AA2-A10B-ECCD89CA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8C0AB-E736-48FD-97C8-2A920F636EFD}"/>
              </a:ext>
            </a:extLst>
          </p:cNvPr>
          <p:cNvSpPr txBox="1"/>
          <p:nvPr/>
        </p:nvSpPr>
        <p:spPr>
          <a:xfrm>
            <a:off x="762000" y="2585306"/>
            <a:ext cx="7546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case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word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in 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pattern 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)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  commands 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;;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pattern 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)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  commands 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;;</a:t>
            </a:r>
          </a:p>
          <a:p>
            <a:r>
              <a:rPr lang="en-US" sz="2800" dirty="0" err="1">
                <a:latin typeface="Lucida Console" panose="020B0609040504020204" pitchFamily="49" charset="0"/>
                <a:cs typeface="Courier"/>
              </a:rPr>
              <a:t>esac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722D36-307D-4E58-B211-10C22E7F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10925"/>
          </a:xfrm>
        </p:spPr>
        <p:txBody>
          <a:bodyPr/>
          <a:lstStyle/>
          <a:p>
            <a:r>
              <a:rPr lang="en-US" dirty="0"/>
              <a:t>Fixed pattern matching, small selection</a:t>
            </a:r>
          </a:p>
        </p:txBody>
      </p:sp>
    </p:spTree>
    <p:extLst>
      <p:ext uri="{BB962C8B-B14F-4D97-AF65-F5344CB8AC3E}">
        <p14:creationId xmlns:p14="http://schemas.microsoft.com/office/powerpoint/2010/main" val="303415739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examples/conditionals/</a:t>
            </a:r>
            <a:r>
              <a:rPr lang="en-US" sz="3200" dirty="0" err="1">
                <a:latin typeface="Lucida Console" panose="020B0609040504020204" pitchFamily="49" charset="0"/>
              </a:rPr>
              <a:t>case.sh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0B1C6-9333-4EA6-9F5E-3083446B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816618"/>
            <a:ext cx="8229600" cy="40934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animal=$1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[[ -n $animal ]] || { echo What animal?; exit; }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case $animal in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dog)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echo "this is a dog” ;;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cat)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echo "this is a cat” ;;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fish)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echo "this is a fish” ;;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*)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echo "This is not on my list” ;;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esac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2954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AC100-1453-4EC4-9EF3-44F54F65E7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202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0" y="580389"/>
            <a:ext cx="5323840" cy="38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52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>
                <a:latin typeface="Lucida Console"/>
                <a:cs typeface="Lucida Console"/>
              </a:rPr>
              <a:t>for .. do .. done</a:t>
            </a:r>
            <a:endParaRPr lang="en-US" sz="4000" dirty="0">
              <a:latin typeface="Lucida Console"/>
              <a:cs typeface="Lucida Consol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1A7-37F1-43EB-8D04-A26E8690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532194"/>
            <a:ext cx="754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for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name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in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words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3626465"/>
            <a:ext cx="754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for ((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expr1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;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expr2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;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expr3</a:t>
            </a:r>
            <a:r>
              <a:rPr lang="en-US" sz="2800" dirty="0">
                <a:latin typeface="Lucida Console" panose="020B0609040504020204" pitchFamily="49" charset="0"/>
                <a:cs typeface="Courier"/>
              </a:rPr>
              <a:t> ))</a:t>
            </a: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14162361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 -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  <a:r>
              <a:rPr lang="en-US" dirty="0"/>
              <a:t> is used to step through multiple words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6D91F-1324-4663-B946-203FC4D6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325121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452833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apple pear fig 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</p:spTree>
    <p:extLst>
      <p:ext uri="{BB962C8B-B14F-4D97-AF65-F5344CB8AC3E}">
        <p14:creationId xmlns:p14="http://schemas.microsoft.com/office/powerpoint/2010/main" val="50783348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 -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brace expansion: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6D91F-1324-4663-B946-203FC4D6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2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96636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{1..5};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</p:spTree>
    <p:extLst>
      <p:ext uri="{BB962C8B-B14F-4D97-AF65-F5344CB8AC3E}">
        <p14:creationId xmlns:p14="http://schemas.microsoft.com/office/powerpoint/2010/main" val="39464509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 -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arrays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6D91F-1324-4663-B946-203FC4D6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689333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moe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 err="1">
                <a:latin typeface="Lucida Console" panose="020B0609040504020204" pitchFamily="49" charset="0"/>
              </a:rPr>
              <a:t>larry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curly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45283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array=(</a:t>
            </a:r>
            <a:r>
              <a:rPr lang="en-US" dirty="0" err="1">
                <a:latin typeface="Lucida Console" panose="020B0609040504020204" pitchFamily="49" charset="0"/>
              </a:rPr>
              <a:t>moe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larry</a:t>
            </a:r>
            <a:r>
              <a:rPr lang="en-US" dirty="0">
                <a:latin typeface="Lucida Console" panose="020B0609040504020204" pitchFamily="49" charset="0"/>
              </a:rPr>
              <a:t> curly)</a:t>
            </a: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"${array[@]}" 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</p:spTree>
    <p:extLst>
      <p:ext uri="{BB962C8B-B14F-4D97-AF65-F5344CB8AC3E}">
        <p14:creationId xmlns:p14="http://schemas.microsoft.com/office/powerpoint/2010/main" val="295607595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Walk Through 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Find all files in /home and count how many lines are in each file: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5646D-0341-4FAC-982B-6A410786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136657"/>
            <a:ext cx="8229600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2 .bash_logout</a:t>
            </a:r>
          </a:p>
          <a:p>
            <a:r>
              <a:rPr lang="en-US" dirty="0">
                <a:latin typeface="Lucida Console" panose="020B0609040504020204" pitchFamily="49" charset="0"/>
              </a:rPr>
              <a:t>12 .bash_profile</a:t>
            </a:r>
          </a:p>
          <a:p>
            <a:r>
              <a:rPr lang="en-US" dirty="0">
                <a:latin typeface="Lucida Console" panose="020B0609040504020204" pitchFamily="49" charset="0"/>
              </a:rPr>
              <a:t>8 .bashrc</a:t>
            </a:r>
          </a:p>
          <a:p>
            <a:r>
              <a:rPr lang="en-US" dirty="0">
                <a:latin typeface="Lucida Console" panose="020B0609040504020204" pitchFamily="49" charset="0"/>
              </a:rPr>
              <a:t>20 .emacs</a:t>
            </a:r>
          </a:p>
          <a:p>
            <a:r>
              <a:rPr lang="en-US" dirty="0">
                <a:latin typeface="Lucida Console" panose="020B0609040504020204" pitchFamily="49" charset="0"/>
              </a:rPr>
              <a:t>11 .kshrc</a:t>
            </a:r>
          </a:p>
          <a:p>
            <a:r>
              <a:rPr lang="en-US" dirty="0">
                <a:latin typeface="Lucida Console" panose="020B0609040504020204" pitchFamily="49" charset="0"/>
              </a:rPr>
              <a:t>34 .zshrc</a:t>
            </a:r>
            <a:endParaRPr lang="en-US" dirty="0" err="1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049824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file in $(ls -a ~/); do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[[ -f ~/$file ]] &amp;&amp; wc -l ~/$file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4104730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C-style </a:t>
            </a:r>
            <a:r>
              <a:rPr lang="en-US" dirty="0">
                <a:latin typeface="Lucida Console"/>
                <a:cs typeface="Lucida Console"/>
              </a:rPr>
              <a:t>for</a:t>
            </a:r>
            <a:r>
              <a:rPr lang="en-US" dirty="0"/>
              <a:t> loop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  <a:r>
              <a:rPr lang="en-US" dirty="0"/>
              <a:t> can be used for integer  traversal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E9094-23F2-42B7-BD9F-23D48CB9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585618"/>
            <a:ext cx="8229600" cy="286232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1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2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4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8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16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32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64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128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256</a:t>
            </a:r>
          </a:p>
          <a:p>
            <a:r>
              <a:rPr lang="en-US" dirty="0">
                <a:latin typeface="Lucida Console" panose="020B0609040504020204" pitchFamily="49" charset="0"/>
              </a:rPr>
              <a:t>512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91146"/>
            <a:ext cx="82296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((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=1 ; i &lt; 1000 ; i=i+i ))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do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echo $i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50058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Lucida Console" panose="020B0609040504020204" pitchFamily="49" charset="0"/>
                <a:cs typeface="Courier"/>
              </a:rPr>
              <a:t>while .. do .. done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F3C88-5074-4D9D-B767-4FEEA141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209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532194"/>
            <a:ext cx="754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while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test-commands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consequent-commands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29363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Essential *nix Commands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1AE51-F538-466C-B869-06B313DC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511824"/>
              </p:ext>
            </p:extLst>
          </p:nvPr>
        </p:nvGraphicFramePr>
        <p:xfrm>
          <a:off x="590929" y="1605092"/>
          <a:ext cx="8095871" cy="4559504"/>
        </p:xfrm>
        <a:graphic>
          <a:graphicData uri="http://schemas.openxmlformats.org/drawingml/2006/table">
            <a:tbl>
              <a:tblPr/>
              <a:tblGrid>
                <a:gridCol w="1156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cd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ls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pwd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file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wc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find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du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chmod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touch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mv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cut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paste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sort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split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cat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grep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head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tail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less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more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sed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awk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diff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comm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ln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mkdir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rmdir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df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pushd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popd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  <a:cs typeface="Courier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date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exit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ssh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rsh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printenv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time</a:t>
                      </a:r>
                      <a:endParaRPr lang="en-US"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echo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ps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jobs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[CTRL-c]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[CTRL-z]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[CTRL-d]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top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kill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apropos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info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man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help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type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Lucida Console" panose="020B0609040504020204" pitchFamily="49" charset="0"/>
                          <a:cs typeface="Courier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03441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Lucida Console" panose="020B0609040504020204" pitchFamily="49" charset="0"/>
                <a:cs typeface="Courier"/>
              </a:rPr>
              <a:t>until .. do .. done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8245CE-DF03-4413-8ECD-7E8296CA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532194"/>
            <a:ext cx="754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until </a:t>
            </a:r>
            <a:r>
              <a:rPr lang="en-US" sz="2800" i="1" dirty="0">
                <a:latin typeface="Lucida Console" panose="020B0609040504020204" pitchFamily="49" charset="0"/>
                <a:cs typeface="Courier"/>
              </a:rPr>
              <a:t>test-commands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</a:t>
            </a:r>
          </a:p>
          <a:p>
            <a:r>
              <a:rPr lang="en-US" sz="2800" i="1" dirty="0">
                <a:latin typeface="Lucida Console" panose="020B0609040504020204" pitchFamily="49" charset="0"/>
                <a:cs typeface="Courier"/>
              </a:rPr>
              <a:t>  consequent-commands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322668707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 - </a:t>
            </a:r>
            <a:r>
              <a:rPr lang="en-US" dirty="0">
                <a:latin typeface="Lucida Console"/>
                <a:cs typeface="Lucida Console"/>
              </a:rPr>
              <a:t>until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Until uses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test</a:t>
            </a:r>
            <a:r>
              <a:rPr lang="en-US" dirty="0"/>
              <a:t> commands</a:t>
            </a:r>
          </a:p>
          <a:p>
            <a:r>
              <a:rPr lang="en-US" dirty="0"/>
              <a:t>Handy with math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used with semaphore files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FAFA3-9448-44EF-8A77-81503122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679062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0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  <a:p>
            <a:r>
              <a:rPr lang="en-US" dirty="0">
                <a:latin typeface="Lucida Console" panose="020B0609040504020204" pitchFamily="49" charset="0"/>
              </a:rPr>
              <a:t>6</a:t>
            </a:r>
          </a:p>
          <a:p>
            <a:r>
              <a:rPr lang="en-US" dirty="0">
                <a:latin typeface="Lucida Console" panose="020B0609040504020204" pitchFamily="49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947492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until [[ -e </a:t>
            </a:r>
            <a:r>
              <a:rPr lang="en-US" dirty="0" err="1">
                <a:latin typeface="Lucida Console" panose="020B0609040504020204" pitchFamily="49" charset="0"/>
              </a:rPr>
              <a:t>stop.file</a:t>
            </a:r>
            <a:r>
              <a:rPr lang="en-US" dirty="0">
                <a:latin typeface="Lucida Console" panose="020B0609040504020204" pitchFamily="49" charset="0"/>
              </a:rPr>
              <a:t> ]] ; do sleep 60 ; done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62607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a=0</a:t>
            </a:r>
          </a:p>
          <a:p>
            <a:r>
              <a:rPr lang="en-US" dirty="0">
                <a:latin typeface="Lucida Console" panose="020B0609040504020204" pitchFamily="49" charset="0"/>
              </a:rPr>
              <a:t>until [[ $a -</a:t>
            </a:r>
            <a:r>
              <a:rPr lang="en-US" dirty="0" err="1">
                <a:latin typeface="Lucida Console" panose="020B0609040504020204" pitchFamily="49" charset="0"/>
              </a:rPr>
              <a:t>gt</a:t>
            </a:r>
            <a:r>
              <a:rPr lang="en-US" dirty="0">
                <a:latin typeface="Lucida Console" panose="020B0609040504020204" pitchFamily="49" charset="0"/>
              </a:rPr>
              <a:t> 10 ]] ; do echo $a ; ((a=a+3)) ; done</a:t>
            </a:r>
          </a:p>
        </p:txBody>
      </p:sp>
    </p:spTree>
    <p:extLst>
      <p:ext uri="{BB962C8B-B14F-4D97-AF65-F5344CB8AC3E}">
        <p14:creationId xmlns:p14="http://schemas.microsoft.com/office/powerpoint/2010/main" val="257745749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Loops -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while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while</a:t>
            </a:r>
            <a:r>
              <a:rPr lang="en-US" dirty="0"/>
              <a:t> is the reverse of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until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EA935-D67F-412A-AA8C-6B0796E3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224260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2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35132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a=1</a:t>
            </a:r>
          </a:p>
          <a:p>
            <a:r>
              <a:rPr lang="en-US" dirty="0">
                <a:latin typeface="Lucida Console" panose="020B0609040504020204" pitchFamily="49" charset="0"/>
              </a:rPr>
              <a:t>while [[ $a -le 5 ]] ; do echo $a ; ((a++))  ; done</a:t>
            </a:r>
          </a:p>
        </p:txBody>
      </p:sp>
    </p:spTree>
    <p:extLst>
      <p:ext uri="{BB962C8B-B14F-4D97-AF65-F5344CB8AC3E}">
        <p14:creationId xmlns:p14="http://schemas.microsoft.com/office/powerpoint/2010/main" val="429379900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continue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used to skip to next element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37364-C75A-433A-8C0F-D38A4986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1424" y="4629329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424" y="2438482"/>
            <a:ext cx="8229600" cy="175432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a in {1..5}; do </a:t>
            </a:r>
          </a:p>
          <a:p>
            <a:r>
              <a:rPr lang="en-US" dirty="0">
                <a:latin typeface="Lucida Console" panose="020B0609040504020204" pitchFamily="49" charset="0"/>
              </a:rPr>
              <a:t>  if [[ $a == 2 ]]; then 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continue; </a:t>
            </a:r>
          </a:p>
          <a:p>
            <a:r>
              <a:rPr lang="en-US" dirty="0">
                <a:latin typeface="Lucida Console" panose="020B0609040504020204" pitchFamily="49" charset="0"/>
              </a:rPr>
              <a:t>  fi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2303852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break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be used to end loops or skip sections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37364-C75A-433A-8C0F-D38A4986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1424" y="4765724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2</a:t>
            </a:r>
          </a:p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  <a:p>
            <a:r>
              <a:rPr lang="en-US" dirty="0">
                <a:latin typeface="Lucida Console" panose="020B0609040504020204" pitchFamily="49" charset="0"/>
              </a:rPr>
              <a:t>…</a:t>
            </a:r>
          </a:p>
          <a:p>
            <a:r>
              <a:rPr lang="en-US" dirty="0">
                <a:latin typeface="Lucida Console" panose="020B0609040504020204" pitchFamily="49" charset="0"/>
              </a:rPr>
              <a:t>2147483648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424" y="2274838"/>
            <a:ext cx="8229600" cy="2308324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a=1</a:t>
            </a:r>
          </a:p>
          <a:p>
            <a:r>
              <a:rPr lang="en-US" dirty="0">
                <a:latin typeface="Lucida Console" panose="020B0609040504020204" pitchFamily="49" charset="0"/>
              </a:rPr>
              <a:t>while [[ 1 ]] ; do 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  if (( a &gt; $(date +%s) )) ; then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break</a:t>
            </a:r>
          </a:p>
          <a:p>
            <a:r>
              <a:rPr lang="en-US" dirty="0">
                <a:latin typeface="Lucida Console" panose="020B0609040504020204" pitchFamily="49" charset="0"/>
              </a:rPr>
              <a:t>  fi</a:t>
            </a:r>
          </a:p>
          <a:p>
            <a:r>
              <a:rPr lang="en-US" dirty="0">
                <a:latin typeface="Lucida Console" panose="020B0609040504020204" pitchFamily="49" charset="0"/>
              </a:rPr>
              <a:t>  (( a=</a:t>
            </a:r>
            <a:r>
              <a:rPr lang="en-US" dirty="0" err="1">
                <a:latin typeface="Lucida Console" panose="020B0609040504020204" pitchFamily="49" charset="0"/>
              </a:rPr>
              <a:t>a+a</a:t>
            </a:r>
            <a:r>
              <a:rPr lang="en-US" dirty="0">
                <a:latin typeface="Lucida Console" panose="020B0609040504020204" pitchFamily="49" charset="0"/>
              </a:rPr>
              <a:t> ))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325455706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examples/loops/</a:t>
            </a:r>
            <a:r>
              <a:rPr lang="en-US" sz="3200" dirty="0" err="1">
                <a:latin typeface="Lucida Console" panose="020B0609040504020204" pitchFamily="49" charset="0"/>
              </a:rPr>
              <a:t>stepping.sh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0B1C6-9333-4EA6-9F5E-3083446B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943197"/>
            <a:ext cx="8229600" cy="40934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iterations=5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iterations_remaining=$iterations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seconds_per_step=2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while (( $iterations_remaining &gt; 0 ))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if (( ($(date +%s) % $seconds_per_step) == 0 ))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then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echo -n "$iterations_remaining : "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( date ; sleep 10 ) &amp;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  ((iterations_remaining--))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fi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sleep 1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48973741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latin typeface="Lucida Console" panose="020B0609040504020204" pitchFamily="49" charset="0"/>
                <a:cs typeface="Courier"/>
              </a:rPr>
              <a:t>examples/loops/</a:t>
            </a:r>
            <a:r>
              <a:rPr lang="en-US" sz="2800" dirty="0" err="1">
                <a:latin typeface="Lucida Console" panose="020B0609040504020204" pitchFamily="49" charset="0"/>
                <a:cs typeface="Courier"/>
              </a:rPr>
              <a:t>genome_nonsense.sh</a:t>
            </a:r>
            <a:endParaRPr lang="en-US" sz="28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DE742-82FD-464F-95BB-8BADB733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539558"/>
            <a:ext cx="8229600" cy="424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BASE=</a:t>
            </a:r>
            <a:r>
              <a:rPr lang="en-US" dirty="0" err="1">
                <a:latin typeface="Lucida Console" panose="020B0609040504020204" pitchFamily="49" charset="0"/>
              </a:rPr>
              <a:t>gn</a:t>
            </a:r>
            <a:r>
              <a:rPr lang="en-US" dirty="0">
                <a:latin typeface="Lucida Console" panose="020B0609040504020204" pitchFamily="49" charset="0"/>
              </a:rPr>
              <a:t>.$RANDOM</a:t>
            </a: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{1..22} X Y M ; 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label=$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if [[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== [[:digit:]] ]]; then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label=$(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'%02d'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  fi</a:t>
            </a:r>
          </a:p>
          <a:p>
            <a:r>
              <a:rPr lang="en-US" dirty="0">
                <a:latin typeface="Lucida Console" panose="020B0609040504020204" pitchFamily="49" charset="0"/>
              </a:rPr>
              <a:t>  [[ -f $BASE/$label/</a:t>
            </a:r>
            <a:r>
              <a:rPr lang="en-US" dirty="0" err="1">
                <a:latin typeface="Lucida Console" panose="020B0609040504020204" pitchFamily="49" charset="0"/>
              </a:rPr>
              <a:t>trial.out</a:t>
            </a:r>
            <a:r>
              <a:rPr lang="en-US" dirty="0">
                <a:latin typeface="Lucida Console" panose="020B0609040504020204" pitchFamily="49" charset="0"/>
              </a:rPr>
              <a:t> ]] &amp;&amp; break</a:t>
            </a:r>
          </a:p>
          <a:p>
            <a:r>
              <a:rPr lang="en-US" dirty="0">
                <a:latin typeface="Lucida Console" panose="020B0609040504020204" pitchFamily="49" charset="0"/>
              </a:rPr>
              <a:t>  [[ -d $BASE/$label ]] || </a:t>
            </a:r>
            <a:r>
              <a:rPr lang="en-US" dirty="0" err="1">
                <a:latin typeface="Lucida Console" panose="020B0609040504020204" pitchFamily="49" charset="0"/>
              </a:rPr>
              <a:t>mkdir</a:t>
            </a:r>
            <a:r>
              <a:rPr lang="en-US" dirty="0">
                <a:latin typeface="Lucida Console" panose="020B0609040504020204" pitchFamily="49" charset="0"/>
              </a:rPr>
              <a:t> -p $BASE/$label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pushd</a:t>
            </a:r>
            <a:r>
              <a:rPr lang="en-US" dirty="0">
                <a:latin typeface="Lucida Console" panose="020B0609040504020204" pitchFamily="49" charset="0"/>
              </a:rPr>
              <a:t> $BASE/$label 2&gt;&amp;1 &gt; /dev/null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Running </a:t>
            </a:r>
            <a:r>
              <a:rPr lang="en-US" dirty="0" err="1">
                <a:latin typeface="Lucida Console" panose="020B0609040504020204" pitchFamily="49" charset="0"/>
              </a:rPr>
              <a:t>chr</a:t>
            </a:r>
            <a:r>
              <a:rPr lang="en-US" dirty="0">
                <a:latin typeface="Lucida Console" panose="020B0609040504020204" pitchFamily="49" charset="0"/>
              </a:rPr>
              <a:t>${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}_out</a:t>
            </a:r>
          </a:p>
          <a:p>
            <a:r>
              <a:rPr lang="en-US" dirty="0">
                <a:latin typeface="Lucida Console" panose="020B0609040504020204" pitchFamily="49" charset="0"/>
              </a:rPr>
              <a:t>  # actually do something, not this</a:t>
            </a:r>
          </a:p>
          <a:p>
            <a:r>
              <a:rPr lang="en-US" dirty="0">
                <a:latin typeface="Lucida Console" panose="020B0609040504020204" pitchFamily="49" charset="0"/>
              </a:rPr>
              <a:t>  touch </a:t>
            </a:r>
            <a:r>
              <a:rPr lang="en-US" dirty="0" err="1">
                <a:latin typeface="Lucida Console" panose="020B0609040504020204" pitchFamily="49" charset="0"/>
              </a:rPr>
              <a:t>trial_chr</a:t>
            </a:r>
            <a:r>
              <a:rPr lang="en-US" dirty="0">
                <a:latin typeface="Lucida Console" panose="020B0609040504020204" pitchFamily="49" charset="0"/>
              </a:rPr>
              <a:t>${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}.out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popd</a:t>
            </a:r>
            <a:r>
              <a:rPr lang="en-US" dirty="0">
                <a:latin typeface="Lucida Console" panose="020B0609040504020204" pitchFamily="49" charset="0"/>
              </a:rPr>
              <a:t> &gt;&amp; /dev/null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23319410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ACCESSORIZE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21C54-6210-43BF-803C-6AED611C68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90201-08DF-42D0-8114-D12DBA03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964" y="366741"/>
            <a:ext cx="5634749" cy="40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4541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Script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the </a:t>
            </a:r>
            <a:r>
              <a:rPr lang="en-US">
                <a:latin typeface="Courier"/>
                <a:cs typeface="Courier"/>
              </a:rPr>
              <a:t>read</a:t>
            </a:r>
            <a:r>
              <a:rPr lang="en-US"/>
              <a:t> command to interactively get a line of input: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B3AF2-34B0-48F7-BFEC-F97EFAB8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18729"/>
            <a:ext cx="82296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-n "Type in a number: "</a:t>
            </a:r>
          </a:p>
          <a:p>
            <a:r>
              <a:rPr lang="en-US" dirty="0">
                <a:latin typeface="Lucida Console" panose="020B0609040504020204" pitchFamily="49" charset="0"/>
              </a:rPr>
              <a:t>read response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"You said: $response"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48508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bash script.sh</a:t>
            </a:r>
          </a:p>
          <a:p>
            <a:r>
              <a:rPr lang="en-US" dirty="0">
                <a:latin typeface="Lucida Console" panose="020B0609040504020204" pitchFamily="49" charset="0"/>
              </a:rPr>
              <a:t>Type in a number: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ighlight>
                  <a:srgbClr val="FFFF00"/>
                </a:highlight>
                <a:latin typeface="Lucida Console" panose="020B0609040504020204" pitchFamily="49" charset="0"/>
              </a:rPr>
              <a:t>4</a:t>
            </a:r>
            <a:endParaRPr lang="en-US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highlight>
                <a:srgbClr val="FFFF00"/>
              </a:highlight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You said: 4</a:t>
            </a:r>
          </a:p>
          <a:p>
            <a:r>
              <a:rPr lang="en-US" dirty="0">
                <a:latin typeface="Lucida Console" panose="020B0609040504020204" pitchFamily="49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45266694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Using </a:t>
            </a:r>
            <a:r>
              <a:rPr lang="en-US" dirty="0">
                <a:latin typeface="Lucida Console"/>
                <a:cs typeface="Lucida Console"/>
              </a:rPr>
              <a:t>while</a:t>
            </a:r>
            <a:r>
              <a:rPr lang="en-US" dirty="0">
                <a:latin typeface="+mn-lt"/>
              </a:rPr>
              <a:t> and </a:t>
            </a:r>
            <a:r>
              <a:rPr lang="en-US" dirty="0">
                <a:latin typeface="Lucida Console"/>
                <a:cs typeface="Lucida Console"/>
              </a:rPr>
              <a:t>read</a:t>
            </a:r>
            <a:r>
              <a:rPr lang="en-US" dirty="0">
                <a:latin typeface="+mn-lt"/>
                <a:cs typeface="Courier"/>
              </a:rPr>
              <a:t> </a:t>
            </a:r>
            <a:r>
              <a:rPr lang="en-US" dirty="0">
                <a:latin typeface="+mn-lt"/>
              </a:rPr>
              <a:t>in a script</a:t>
            </a:r>
            <a:endParaRPr lang="en-US" dirty="0">
              <a:latin typeface="+mn-lt"/>
              <a:cs typeface="Couri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A234F-6A32-4F03-9819-FEC2BF61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38186"/>
            <a:ext cx="8229600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while read var</a:t>
            </a:r>
          </a:p>
          <a:p>
            <a:r>
              <a:rPr lang="en-US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if [[ $var == "exit" ]]</a:t>
            </a:r>
          </a:p>
          <a:p>
            <a:r>
              <a:rPr lang="en-US" dirty="0">
                <a:latin typeface="Lucida Console" panose="020B0609040504020204" pitchFamily="49" charset="0"/>
              </a:rPr>
              <a:t>  then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break</a:t>
            </a:r>
          </a:p>
          <a:p>
            <a:r>
              <a:rPr lang="en-US" dirty="0">
                <a:latin typeface="Lucida Console" panose="020B0609040504020204" pitchFamily="49" charset="0"/>
              </a:rPr>
              <a:t>  fi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$var</a:t>
            </a:r>
          </a:p>
          <a:p>
            <a:r>
              <a:rPr lang="en-US" dirty="0">
                <a:latin typeface="Lucida Console" panose="020B0609040504020204" pitchFamily="49" charset="0"/>
              </a:rPr>
              <a:t>  # do something else with $var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ucida Console" panose="020B0609040504020204" pitchFamily="49" charset="0"/>
                <a:cs typeface="Courier"/>
              </a:rPr>
              <a:t>examples/loops/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readfile.sh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6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Comprehensive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8320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https://hpc.nih.gov/training/handouts/</a:t>
            </a:r>
            <a:r>
              <a:rPr lang="en-US" dirty="0" err="1">
                <a:hlinkClick r:id="rId2"/>
              </a:rPr>
              <a:t>BashScripting_LinuxCommands.pdf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B8706-3797-4019-A9BB-33711B0D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9729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Walk a file with read</a:t>
            </a:r>
            <a:endParaRPr lang="en-US" dirty="0">
              <a:latin typeface="+mn-lt"/>
              <a:cs typeface="Couri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A234F-6A32-4F03-9819-FEC2BF61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70195"/>
            <a:ext cx="82296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while IFS='' read -r line || [[ -n "$line" ]]; 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echo "Text read from file: $line"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 &lt; "$1"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905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ucida Console" panose="020B0609040504020204" pitchFamily="49" charset="0"/>
              </a:rPr>
              <a:t>examples/loops/</a:t>
            </a:r>
            <a:r>
              <a:rPr lang="en-US" dirty="0" err="1">
                <a:latin typeface="Lucida Console" panose="020B0609040504020204" pitchFamily="49" charset="0"/>
              </a:rPr>
              <a:t>repeat_file.sh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027796"/>
            <a:ext cx="8229600" cy="338554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Console" panose="020B0609040504020204" pitchFamily="49" charset="0"/>
              </a:rPr>
              <a:t>bash examples/loops/</a:t>
            </a:r>
            <a:r>
              <a:rPr lang="en-US" sz="1600" dirty="0" err="1">
                <a:latin typeface="Lucida Console" panose="020B0609040504020204" pitchFamily="49" charset="0"/>
              </a:rPr>
              <a:t>repeat_file.sh</a:t>
            </a:r>
            <a:r>
              <a:rPr lang="en-US" sz="1600" dirty="0">
                <a:latin typeface="Lucida Console" panose="020B0609040504020204" pitchFamily="49" charset="0"/>
              </a:rPr>
              <a:t> input/</a:t>
            </a:r>
            <a:r>
              <a:rPr lang="en-US" sz="1600" dirty="0" err="1">
                <a:latin typeface="Lucida Console" panose="020B0609040504020204" pitchFamily="49" charset="0"/>
              </a:rPr>
              <a:t>loop_input.txt</a:t>
            </a:r>
            <a:endParaRPr lang="en-US" sz="1600" dirty="0">
              <a:latin typeface="Lucida Console" panose="020B060904050402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7FEB-85B4-4D04-B94C-2880067C9C65}"/>
              </a:ext>
            </a:extLst>
          </p:cNvPr>
          <p:cNvSpPr txBox="1"/>
          <p:nvPr/>
        </p:nvSpPr>
        <p:spPr>
          <a:xfrm>
            <a:off x="457200" y="4554400"/>
            <a:ext cx="8229600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Text read from file: These are fruits:</a:t>
            </a:r>
          </a:p>
          <a:p>
            <a:r>
              <a:rPr lang="en-US" dirty="0">
                <a:latin typeface="Lucida Console" panose="020B0609040504020204" pitchFamily="49" charset="0"/>
              </a:rPr>
              <a:t>Text read from file:</a:t>
            </a:r>
          </a:p>
          <a:p>
            <a:r>
              <a:rPr lang="en-US" dirty="0">
                <a:latin typeface="Lucida Console" panose="020B0609040504020204" pitchFamily="49" charset="0"/>
              </a:rPr>
              <a:t>Text read from file: 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Text read from file: 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Text read from file: fig</a:t>
            </a:r>
          </a:p>
          <a:p>
            <a:r>
              <a:rPr lang="en-US" dirty="0">
                <a:latin typeface="Lucida Console" panose="020B0609040504020204" pitchFamily="49" charset="0"/>
              </a:rPr>
              <a:t>Text read from file: banana</a:t>
            </a:r>
          </a:p>
        </p:txBody>
      </p:sp>
    </p:spTree>
    <p:extLst>
      <p:ext uri="{BB962C8B-B14F-4D97-AF65-F5344CB8AC3E}">
        <p14:creationId xmlns:p14="http://schemas.microsoft.com/office/powerpoint/2010/main" val="385214231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6FA7-4FBF-4740-BC94-C3CDBD07E34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examples/options/</a:t>
            </a:r>
            <a:r>
              <a:rPr lang="en-US" sz="3200" dirty="0" err="1">
                <a:latin typeface="Lucida Console" panose="020B0609040504020204" pitchFamily="49" charset="0"/>
              </a:rPr>
              <a:t>basic.sh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36BB8-2BD9-4B9F-AF7F-E00CD424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FFDBE-92B8-4B6C-9236-867D4AB8DB32}"/>
              </a:ext>
            </a:extLst>
          </p:cNvPr>
          <p:cNvSpPr txBox="1"/>
          <p:nvPr/>
        </p:nvSpPr>
        <p:spPr>
          <a:xfrm>
            <a:off x="457200" y="1731150"/>
            <a:ext cx="8229600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mem="1g"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tmpdir</a:t>
            </a:r>
            <a:r>
              <a:rPr lang="en-US" dirty="0">
                <a:latin typeface="Lucida Console" panose="020B0609040504020204" pitchFamily="49" charset="0"/>
              </a:rPr>
              <a:t>="/</a:t>
            </a:r>
            <a:r>
              <a:rPr lang="en-US" dirty="0" err="1">
                <a:latin typeface="Lucida Console" panose="020B0609040504020204" pitchFamily="49" charset="0"/>
              </a:rPr>
              <a:t>tmp</a:t>
            </a:r>
            <a:r>
              <a:rPr lang="en-US" dirty="0">
                <a:latin typeface="Lucida Console" panose="020B0609040504020204" pitchFamily="49" charset="0"/>
              </a:rPr>
              <a:t>"</a:t>
            </a:r>
          </a:p>
          <a:p>
            <a:r>
              <a:rPr lang="en-US" dirty="0">
                <a:latin typeface="Lucida Console" panose="020B0609040504020204" pitchFamily="49" charset="0"/>
              </a:rPr>
              <a:t>usage="$0 [-m] [-t] [-h]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    -m mem (default 1g)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-t </a:t>
            </a:r>
            <a:r>
              <a:rPr lang="en-US" dirty="0" err="1">
                <a:latin typeface="Lucida Console" panose="020B0609040504020204" pitchFamily="49" charset="0"/>
              </a:rPr>
              <a:t>tmpdir</a:t>
            </a:r>
            <a:r>
              <a:rPr lang="en-US" dirty="0">
                <a:latin typeface="Lucida Console" panose="020B0609040504020204" pitchFamily="49" charset="0"/>
              </a:rPr>
              <a:t> (default /</a:t>
            </a:r>
            <a:r>
              <a:rPr lang="en-US" dirty="0" err="1">
                <a:latin typeface="Lucida Console" panose="020B0609040504020204" pitchFamily="49" charset="0"/>
              </a:rPr>
              <a:t>tmp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-h show this help menu"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while </a:t>
            </a:r>
            <a:r>
              <a:rPr lang="en-US" dirty="0" err="1">
                <a:highlight>
                  <a:srgbClr val="FFFF00"/>
                </a:highlight>
                <a:latin typeface="Lucida Console" panose="020B0609040504020204" pitchFamily="49" charset="0"/>
              </a:rPr>
              <a:t>getopts</a:t>
            </a:r>
            <a:r>
              <a:rPr lang="en-US" dirty="0">
                <a:latin typeface="Lucida Console" panose="020B0609040504020204" pitchFamily="49" charset="0"/>
              </a:rPr>
              <a:t> "m:t:h" flag; 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case "$flag" in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m) mem=$OPTARG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t) </a:t>
            </a:r>
            <a:r>
              <a:rPr lang="en-US" dirty="0" err="1">
                <a:latin typeface="Lucida Console" panose="020B0609040504020204" pitchFamily="49" charset="0"/>
              </a:rPr>
              <a:t>tmpdir</a:t>
            </a:r>
            <a:r>
              <a:rPr lang="en-US" dirty="0">
                <a:latin typeface="Lucida Console" panose="020B0609040504020204" pitchFamily="49" charset="0"/>
              </a:rPr>
              <a:t>=$OPTARG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h) echo "$usage" ; exit 0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  ?) echo "$usage" ; exit 1 ;;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esac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634392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8260-3096-470E-9A5B-C5D72039BAD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examples/options/</a:t>
            </a:r>
            <a:r>
              <a:rPr lang="en-US" sz="3200" dirty="0" err="1">
                <a:latin typeface="Lucida Console" panose="020B0609040504020204" pitchFamily="49" charset="0"/>
              </a:rPr>
              <a:t>select.sh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DB1DA-49AD-49D7-8377-D8CCF003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E503C-353B-4B12-A485-D2929DBA00F3}"/>
              </a:ext>
            </a:extLst>
          </p:cNvPr>
          <p:cNvSpPr txBox="1"/>
          <p:nvPr/>
        </p:nvSpPr>
        <p:spPr>
          <a:xfrm>
            <a:off x="383627" y="1557079"/>
            <a:ext cx="8229600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echo "Pick a fruit, any fruit"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highlight>
                  <a:srgbClr val="FFFF00"/>
                </a:highlight>
                <a:latin typeface="Lucida Console" panose="020B0609040504020204" pitchFamily="49" charset="0"/>
              </a:rPr>
              <a:t>select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fname</a:t>
            </a:r>
            <a:r>
              <a:rPr lang="en-US" dirty="0">
                <a:latin typeface="Lucida Console" panose="020B0609040504020204" pitchFamily="49" charset="0"/>
              </a:rPr>
              <a:t> in apple pear fig plum pineapple orange</a:t>
            </a:r>
          </a:p>
          <a:p>
            <a:r>
              <a:rPr lang="en-US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break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echo "You picked $</a:t>
            </a:r>
            <a:r>
              <a:rPr lang="en-US" dirty="0" err="1">
                <a:latin typeface="Lucida Console" panose="020B0609040504020204" pitchFamily="49" charset="0"/>
              </a:rPr>
              <a:t>fname</a:t>
            </a:r>
            <a:r>
              <a:rPr lang="en-US" dirty="0">
                <a:latin typeface="Lucida Console" panose="020B0609040504020204" pitchFamily="49" charset="0"/>
              </a:rPr>
              <a:t>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95A9E-4DDF-4643-99B1-4E8E3ACA9DCC}"/>
              </a:ext>
            </a:extLst>
          </p:cNvPr>
          <p:cNvSpPr txBox="1"/>
          <p:nvPr/>
        </p:nvSpPr>
        <p:spPr>
          <a:xfrm>
            <a:off x="383627" y="4561184"/>
            <a:ext cx="8229600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./select.sh</a:t>
            </a:r>
          </a:p>
          <a:p>
            <a:r>
              <a:rPr lang="en-US" dirty="0">
                <a:latin typeface="Lucida Console" panose="020B0609040504020204" pitchFamily="49" charset="0"/>
              </a:rPr>
              <a:t>Pick a fruit, any fruit</a:t>
            </a:r>
          </a:p>
          <a:p>
            <a:r>
              <a:rPr lang="en-US" dirty="0">
                <a:latin typeface="Lucida Console" panose="020B0609040504020204" pitchFamily="49" charset="0"/>
              </a:rPr>
              <a:t>1) apple      3) fig        5) pineapple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2) pear       4) plum       6) orange</a:t>
            </a:r>
          </a:p>
          <a:p>
            <a:r>
              <a:rPr lang="en-US" dirty="0">
                <a:latin typeface="Lucida Console" panose="020B0609040504020204" pitchFamily="49" charset="0"/>
              </a:rPr>
              <a:t>#? 4</a:t>
            </a:r>
          </a:p>
          <a:p>
            <a:r>
              <a:rPr lang="en-US" dirty="0">
                <a:latin typeface="Lucida Console" panose="020B0609040504020204" pitchFamily="49" charset="0"/>
              </a:rPr>
              <a:t>You picked plum</a:t>
            </a:r>
          </a:p>
        </p:txBody>
      </p:sp>
    </p:spTree>
    <p:extLst>
      <p:ext uri="{BB962C8B-B14F-4D97-AF65-F5344CB8AC3E}">
        <p14:creationId xmlns:p14="http://schemas.microsoft.com/office/powerpoint/2010/main" val="264576694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Stupid pet tricks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21C54-6210-43BF-803C-6AED611C68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397" y="265814"/>
            <a:ext cx="3880316" cy="41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667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1744"/>
          </a:xfrm>
        </p:spPr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bc</a:t>
            </a:r>
            <a:r>
              <a:rPr lang="en-US" dirty="0"/>
              <a:t> instead: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Might as well use </a:t>
            </a:r>
            <a:r>
              <a:rPr lang="en-US" dirty="0" err="1"/>
              <a:t>perl</a:t>
            </a:r>
            <a:r>
              <a:rPr lang="en-US" dirty="0"/>
              <a:t> or python instead…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73A103-3AFB-4399-B6F1-5DC5CADA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26257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2.4285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38777"/>
            <a:ext cx="82296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x=8</a:t>
            </a:r>
          </a:p>
          <a:p>
            <a:r>
              <a:rPr lang="en-US" dirty="0">
                <a:latin typeface="Lucida Console" panose="020B0609040504020204" pitchFamily="49" charset="0"/>
              </a:rPr>
              <a:t>y=3</a:t>
            </a:r>
          </a:p>
          <a:p>
            <a:r>
              <a:rPr lang="en-US" dirty="0">
                <a:latin typeface="Lucida Console" panose="020B0609040504020204" pitchFamily="49" charset="0"/>
              </a:rPr>
              <a:t>z=$(echo "scale = 3; $x/$y" | </a:t>
            </a:r>
            <a:r>
              <a:rPr lang="en-US" dirty="0" err="1">
                <a:latin typeface="Lucida Console" panose="020B0609040504020204" pitchFamily="49" charset="0"/>
              </a:rPr>
              <a:t>bc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88588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number=$(echo "scale=4; 17/7" | </a:t>
            </a:r>
            <a:r>
              <a:rPr lang="en-US" dirty="0" err="1">
                <a:latin typeface="Lucida Console" panose="020B0609040504020204" pitchFamily="49" charset="0"/>
              </a:rPr>
              <a:t>bc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$number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266083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2.666</a:t>
            </a:r>
          </a:p>
        </p:txBody>
      </p:sp>
    </p:spTree>
    <p:extLst>
      <p:ext uri="{BB962C8B-B14F-4D97-AF65-F5344CB8AC3E}">
        <p14:creationId xmlns:p14="http://schemas.microsoft.com/office/powerpoint/2010/main" val="340465922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DA61-8317-4E21-B90F-F19CD559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substring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CFE7-64A4-4E99-A25C-CC565556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3B47-C475-4299-B99F-9BE87EAB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9098B-9E58-4B0B-A5C2-DB28B2EF5CD8}"/>
              </a:ext>
            </a:extLst>
          </p:cNvPr>
          <p:cNvSpPr txBox="1"/>
          <p:nvPr/>
        </p:nvSpPr>
        <p:spPr>
          <a:xfrm>
            <a:off x="457200" y="1324849"/>
            <a:ext cx="8229600" cy="480131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string=01234567890abcdefgh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${string:7}</a:t>
            </a:r>
          </a:p>
          <a:p>
            <a:r>
              <a:rPr lang="en-US" dirty="0">
                <a:latin typeface="Lucida Console" panose="020B0609040504020204" pitchFamily="49" charset="0"/>
              </a:rPr>
              <a:t>7890abcdefgh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${string:7:0}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echo ${string:7:2}</a:t>
            </a:r>
          </a:p>
          <a:p>
            <a:r>
              <a:rPr lang="en-US" dirty="0">
                <a:latin typeface="Lucida Console" panose="020B0609040504020204" pitchFamily="49" charset="0"/>
              </a:rPr>
              <a:t>78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${string:7:-2}</a:t>
            </a:r>
          </a:p>
          <a:p>
            <a:r>
              <a:rPr lang="en-US" dirty="0">
                <a:latin typeface="Lucida Console" panose="020B0609040504020204" pitchFamily="49" charset="0"/>
              </a:rPr>
              <a:t>7890abcdef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${string: -7}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bcdefgh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echo ${string: -7:0}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echo ${string: -7:2}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bc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echo ${string: -7:-2}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bcdef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6392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DA61-8317-4E21-B90F-F19CD559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Substring expansion with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CFE7-64A4-4E99-A25C-CC565556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3B47-C475-4299-B99F-9BE87EAB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9098B-9E58-4B0B-A5C2-DB28B2EF5CD8}"/>
              </a:ext>
            </a:extLst>
          </p:cNvPr>
          <p:cNvSpPr txBox="1"/>
          <p:nvPr/>
        </p:nvSpPr>
        <p:spPr>
          <a:xfrm>
            <a:off x="457200" y="1722642"/>
            <a:ext cx="8229600" cy="39703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Lucida Console" panose="020B0609040504020204" pitchFamily="49" charset="0"/>
              </a:rPr>
              <a:t>$ array=(0 1 2 3 4 5 6 7 8 9 0 a b c d e f g h)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${array[@]:7}</a:t>
            </a:r>
          </a:p>
          <a:p>
            <a:r>
              <a:rPr lang="pt-BR" dirty="0">
                <a:latin typeface="Lucida Console" panose="020B0609040504020204" pitchFamily="49" charset="0"/>
              </a:rPr>
              <a:t>7 8 9 0 a b c d e f g h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${array[@]:7:2}</a:t>
            </a:r>
          </a:p>
          <a:p>
            <a:r>
              <a:rPr lang="pt-BR" dirty="0">
                <a:latin typeface="Lucida Console" panose="020B0609040504020204" pitchFamily="49" charset="0"/>
              </a:rPr>
              <a:t>7 8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 -7:2}</a:t>
            </a:r>
          </a:p>
          <a:p>
            <a:r>
              <a:rPr lang="pt-BR" dirty="0">
                <a:latin typeface="Lucida Console" panose="020B0609040504020204" pitchFamily="49" charset="0"/>
              </a:rPr>
              <a:t>b c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 -7:-2}</a:t>
            </a:r>
          </a:p>
          <a:p>
            <a:r>
              <a:rPr lang="pt-BR" dirty="0">
                <a:latin typeface="Lucida Console" panose="020B0609040504020204" pitchFamily="49" charset="0"/>
              </a:rPr>
              <a:t>bash: -2: substring expression &lt; 0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${array[@]:0}</a:t>
            </a:r>
          </a:p>
          <a:p>
            <a:r>
              <a:rPr lang="pt-BR" dirty="0">
                <a:latin typeface="Lucida Console" panose="020B0609040504020204" pitchFamily="49" charset="0"/>
              </a:rPr>
              <a:t>0 1 2 3 4 5 6 7 8 9 0 a b c d e f g h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${array[@]:0:2}</a:t>
            </a:r>
          </a:p>
          <a:p>
            <a:r>
              <a:rPr lang="pt-BR" dirty="0">
                <a:latin typeface="Lucida Console" panose="020B0609040504020204" pitchFamily="49" charset="0"/>
              </a:rPr>
              <a:t>0 1</a:t>
            </a:r>
          </a:p>
          <a:p>
            <a:r>
              <a:rPr lang="pt-BR" dirty="0">
                <a:latin typeface="Lucida Console" panose="020B0609040504020204" pitchFamily="49" charset="0"/>
              </a:rPr>
              <a:t>$ echo ${array[@]: -7:0}</a:t>
            </a:r>
          </a:p>
        </p:txBody>
      </p:sp>
    </p:spTree>
    <p:extLst>
      <p:ext uri="{BB962C8B-B14F-4D97-AF65-F5344CB8AC3E}">
        <p14:creationId xmlns:p14="http://schemas.microsoft.com/office/powerpoint/2010/main" val="174535929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F9DC-6014-40EA-81B8-98764B42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Parse </a:t>
            </a:r>
            <a:r>
              <a:rPr lang="en-US" dirty="0" err="1"/>
              <a:t>fasta</a:t>
            </a:r>
            <a:r>
              <a:rPr lang="en-US" dirty="0"/>
              <a:t>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FA35-1ACE-44A2-894C-CE4AD68BD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E7FE9-D50E-48A2-8017-D24F3344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3C07C-9880-4B9E-80C4-3EA40DA41301}"/>
              </a:ext>
            </a:extLst>
          </p:cNvPr>
          <p:cNvSpPr txBox="1"/>
          <p:nvPr/>
        </p:nvSpPr>
        <p:spPr>
          <a:xfrm>
            <a:off x="457200" y="1417638"/>
            <a:ext cx="8229600" cy="480131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cat </a:t>
            </a:r>
            <a:r>
              <a:rPr lang="en-US" dirty="0" err="1">
                <a:latin typeface="Lucida Console" panose="020B0609040504020204" pitchFamily="49" charset="0"/>
              </a:rPr>
              <a:t>zz.fasta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&gt;</a:t>
            </a:r>
            <a:r>
              <a:rPr lang="en-US" dirty="0" err="1">
                <a:latin typeface="Lucida Console" panose="020B0609040504020204" pitchFamily="49" charset="0"/>
              </a:rPr>
              <a:t>gi|bogus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 err="1">
                <a:latin typeface="Lucida Console" panose="020B0609040504020204" pitchFamily="49" charset="0"/>
              </a:rPr>
              <a:t>abcde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&gt;</a:t>
            </a:r>
            <a:r>
              <a:rPr lang="en-US" dirty="0" err="1">
                <a:latin typeface="Lucida Console" panose="020B0609040504020204" pitchFamily="49" charset="0"/>
              </a:rPr>
              <a:t>gi|nonsense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xyz123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</a:t>
            </a:r>
            <a:r>
              <a:rPr lang="en-US" dirty="0" err="1">
                <a:latin typeface="Lucida Console" panose="020B0609040504020204" pitchFamily="49" charset="0"/>
              </a:rPr>
              <a:t>gi|something</a:t>
            </a:r>
            <a:r>
              <a:rPr lang="en-US" dirty="0">
                <a:latin typeface="Lucida Console" panose="020B0609040504020204" pitchFamily="49" charset="0"/>
              </a:rPr>
              <a:t> else</a:t>
            </a:r>
          </a:p>
          <a:p>
            <a:r>
              <a:rPr lang="en-US" dirty="0">
                <a:latin typeface="Lucida Console" panose="020B0609040504020204" pitchFamily="49" charset="0"/>
              </a:rPr>
              <a:t>ABCDEF123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while read -d '&gt;' block ; do array[${#array[@]}]="$block" ; done &lt; &lt;(cat </a:t>
            </a:r>
            <a:r>
              <a:rPr lang="en-US" dirty="0" err="1">
                <a:latin typeface="Lucida Console" panose="020B0609040504020204" pitchFamily="49" charset="0"/>
              </a:rPr>
              <a:t>zz.fasta</a:t>
            </a:r>
            <a:r>
              <a:rPr lang="en-US" dirty="0">
                <a:latin typeface="Lucida Console" panose="020B0609040504020204" pitchFamily="49" charset="0"/>
              </a:rPr>
              <a:t> &lt;(echo '&gt;')  )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# This sets the zeroth element as blank.  Use this command to remove the zeroth element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array=("${array[@]:1}")</a:t>
            </a:r>
          </a:p>
          <a:p>
            <a:endParaRPr lang="pt-BR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85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</a:rPr>
              <a:t>grep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only that which matched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Recursive search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a list of matches from a file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71CF4-BEA0-4067-BBCF-39C83CA6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55401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ls -l /home | grep -o "Dec .[[:digit:]] ..:.."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329382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grep</a:t>
            </a:r>
            <a:r>
              <a:rPr lang="en-US" dirty="0">
                <a:latin typeface="Lucida Console" panose="020B0609040504020204" pitchFamily="49" charset="0"/>
              </a:rPr>
              <a:t> -R -l </a:t>
            </a:r>
            <a:r>
              <a:rPr lang="en-US" dirty="0" err="1">
                <a:latin typeface="Lucida Console" panose="020B0609040504020204" pitchFamily="49" charset="0"/>
              </a:rPr>
              <a:t>bash</a:t>
            </a:r>
            <a:r>
              <a:rPr lang="en-US" dirty="0">
                <a:latin typeface="Lucida Console" panose="020B0609040504020204" pitchFamily="49" charset="0"/>
              </a:rPr>
              <a:t> 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941497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grep -f examples/grep/</a:t>
            </a:r>
            <a:r>
              <a:rPr lang="en-US" dirty="0" err="1">
                <a:latin typeface="Lucida Console" panose="020B0609040504020204" pitchFamily="49" charset="0"/>
              </a:rPr>
              <a:t>complex.grep</a:t>
            </a:r>
            <a:r>
              <a:rPr lang="en-US" dirty="0">
                <a:latin typeface="Lucida Console" panose="020B0609040504020204" pitchFamily="49" charset="0"/>
              </a:rPr>
              <a:t> –h examples/matching/*</a:t>
            </a:r>
          </a:p>
        </p:txBody>
      </p:sp>
    </p:spTree>
    <p:extLst>
      <p:ext uri="{BB962C8B-B14F-4D97-AF65-F5344CB8AC3E}">
        <p14:creationId xmlns:p14="http://schemas.microsoft.com/office/powerpoint/2010/main" val="14600995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</a:rPr>
              <a:t>egrep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Extended </a:t>
            </a:r>
            <a:r>
              <a:rPr lang="en-US" dirty="0">
                <a:latin typeface="Lucida Console" panose="020B0609040504020204" pitchFamily="49" charset="0"/>
              </a:rPr>
              <a:t>grep</a:t>
            </a:r>
            <a:r>
              <a:rPr lang="en-US" dirty="0"/>
              <a:t> allows additional </a:t>
            </a:r>
            <a:r>
              <a:rPr lang="en-US" dirty="0" err="1"/>
              <a:t>metacharacters</a:t>
            </a:r>
            <a:r>
              <a:rPr lang="en-US" dirty="0"/>
              <a:t> like </a:t>
            </a:r>
            <a:r>
              <a:rPr lang="en-US" dirty="0">
                <a:latin typeface="Lucida Console" panose="020B0609040504020204" pitchFamily="49" charset="0"/>
              </a:rPr>
              <a:t>+, ?, |, {} </a:t>
            </a:r>
            <a:r>
              <a:rPr lang="en-US" dirty="0"/>
              <a:t>and 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{}</a:t>
            </a:r>
            <a:r>
              <a:rPr lang="en-US" dirty="0"/>
              <a:t> match number of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04D7E-0197-45DF-9EA1-99BD7171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89439"/>
            <a:ext cx="8229600" cy="107721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ucida Console" panose="020B0609040504020204" pitchFamily="49" charset="0"/>
              </a:rPr>
              <a:t>egrep</a:t>
            </a:r>
            <a:r>
              <a:rPr lang="en-US" sz="1600" dirty="0">
                <a:latin typeface="Lucida Console" panose="020B0609040504020204" pitchFamily="49" charset="0"/>
              </a:rPr>
              <a:t> 'ftp/phase3/data/[^\/]+/</a:t>
            </a:r>
            <a:r>
              <a:rPr lang="en-US" sz="1600" dirty="0" err="1">
                <a:latin typeface="Lucida Console" panose="020B0609040504020204" pitchFamily="49" charset="0"/>
              </a:rPr>
              <a:t>exome_alignment</a:t>
            </a:r>
            <a:r>
              <a:rPr lang="en-US" sz="1600" dirty="0">
                <a:latin typeface="Lucida Console" panose="020B0609040504020204" pitchFamily="49" charset="0"/>
              </a:rPr>
              <a:t>/[^\/]+\.mapped\.ILLUMINA\.bwa\.[^\/]+\.exome\.[^\/]+\.bam' /fdb/1000genomes/ftp/current.tree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98" y="5192237"/>
            <a:ext cx="8366502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latin typeface="Lucida Console" panose="020B0609040504020204" pitchFamily="49" charset="0"/>
              </a:rPr>
              <a:t>ls -l /home | egrep --color ' [0-9]{7} [[:alpha:]]{3} [0-9]{2}'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58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05F25-A053-4EF8-93D8-7416D9EC7E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82" y="182880"/>
            <a:ext cx="5266858" cy="42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159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find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large files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recently modified files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1BA91-BEF2-4DC5-9612-8C05DAE8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55401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. -type f -size +1M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62446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~ -</a:t>
            </a:r>
            <a:r>
              <a:rPr lang="en-US" dirty="0" err="1">
                <a:latin typeface="Lucida Console" panose="020B0609040504020204" pitchFamily="49" charset="0"/>
              </a:rPr>
              <a:t>mmin</a:t>
            </a:r>
            <a:r>
              <a:rPr lang="en-US" dirty="0">
                <a:latin typeface="Lucida Console" panose="020B0609040504020204" pitchFamily="49" charset="0"/>
              </a:rPr>
              <a:t> -100</a:t>
            </a:r>
          </a:p>
        </p:txBody>
      </p:sp>
    </p:spTree>
    <p:extLst>
      <p:ext uri="{BB962C8B-B14F-4D97-AF65-F5344CB8AC3E}">
        <p14:creationId xmlns:p14="http://schemas.microsoft.com/office/powerpoint/2010/main" val="29903331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find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and update files and directories in a shared directory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81BFD-EC06-48AC-AB03-BDA6FF74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61887"/>
            <a:ext cx="8229600" cy="31393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find . -user [you] ! -group [</a:t>
            </a:r>
            <a:r>
              <a:rPr lang="en-US" dirty="0" err="1">
                <a:latin typeface="Lucida Console" panose="020B0609040504020204" pitchFamily="49" charset="0"/>
              </a:rPr>
              <a:t>grp</a:t>
            </a:r>
            <a:r>
              <a:rPr lang="en-US" dirty="0">
                <a:latin typeface="Lucida Console" panose="020B0609040504020204" pitchFamily="49" charset="0"/>
              </a:rPr>
              <a:t>]</a:t>
            </a:r>
          </a:p>
          <a:p>
            <a:r>
              <a:rPr lang="en-US" dirty="0">
                <a:latin typeface="Lucida Console" panose="020B0609040504020204" pitchFamily="49" charset="0"/>
              </a:rPr>
              <a:t>$ find . -user [you] ! -group [</a:t>
            </a:r>
            <a:r>
              <a:rPr lang="en-US" dirty="0" err="1">
                <a:latin typeface="Lucida Console" panose="020B0609040504020204" pitchFamily="49" charset="0"/>
              </a:rPr>
              <a:t>grp</a:t>
            </a:r>
            <a:r>
              <a:rPr lang="en-US" dirty="0">
                <a:latin typeface="Lucida Console" panose="020B0609040504020204" pitchFamily="49" charset="0"/>
              </a:rPr>
              <a:t>] -exec </a:t>
            </a:r>
            <a:r>
              <a:rPr lang="en-US" dirty="0" err="1">
                <a:latin typeface="Lucida Console" panose="020B0609040504020204" pitchFamily="49" charset="0"/>
              </a:rPr>
              <a:t>chgrp</a:t>
            </a:r>
            <a:r>
              <a:rPr lang="en-US" dirty="0">
                <a:latin typeface="Lucida Console" panose="020B0609040504020204" pitchFamily="49" charset="0"/>
              </a:rPr>
              <a:t> [</a:t>
            </a:r>
            <a:r>
              <a:rPr lang="en-US" dirty="0" err="1">
                <a:latin typeface="Lucida Console" panose="020B0609040504020204" pitchFamily="49" charset="0"/>
              </a:rPr>
              <a:t>yourgroup</a:t>
            </a:r>
            <a:r>
              <a:rPr lang="en-US" dirty="0">
                <a:latin typeface="Lucida Console" panose="020B0609040504020204" pitchFamily="49" charset="0"/>
              </a:rPr>
              <a:t>] {} \;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find . -user [you] -perm /</a:t>
            </a:r>
            <a:r>
              <a:rPr lang="en-US" dirty="0" err="1">
                <a:latin typeface="Lucida Console" panose="020B0609040504020204" pitchFamily="49" charset="0"/>
              </a:rPr>
              <a:t>u+r</a:t>
            </a:r>
            <a:r>
              <a:rPr lang="en-US" dirty="0">
                <a:latin typeface="Lucida Console" panose="020B0609040504020204" pitchFamily="49" charset="0"/>
              </a:rPr>
              <a:t> ! -perm /</a:t>
            </a:r>
            <a:r>
              <a:rPr lang="en-US" dirty="0" err="1">
                <a:latin typeface="Lucida Console" panose="020B0609040504020204" pitchFamily="49" charset="0"/>
              </a:rPr>
              <a:t>g+r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find . -user [you] -perm /</a:t>
            </a:r>
            <a:r>
              <a:rPr lang="en-US" dirty="0" err="1">
                <a:latin typeface="Lucida Console" panose="020B0609040504020204" pitchFamily="49" charset="0"/>
              </a:rPr>
              <a:t>u+r</a:t>
            </a:r>
            <a:r>
              <a:rPr lang="en-US" dirty="0">
                <a:latin typeface="Lucida Console" panose="020B0609040504020204" pitchFamily="49" charset="0"/>
              </a:rPr>
              <a:t> ! -perm /</a:t>
            </a:r>
            <a:r>
              <a:rPr lang="en-US" dirty="0" err="1">
                <a:latin typeface="Lucida Console" panose="020B0609040504020204" pitchFamily="49" charset="0"/>
              </a:rPr>
              <a:t>g+r</a:t>
            </a:r>
            <a:r>
              <a:rPr lang="en-US" dirty="0">
                <a:latin typeface="Lucida Console" panose="020B0609040504020204" pitchFamily="49" charset="0"/>
              </a:rPr>
              <a:t> -exec </a:t>
            </a:r>
            <a:r>
              <a:rPr lang="en-US" dirty="0" err="1">
                <a:latin typeface="Lucida Console" panose="020B0609040504020204" pitchFamily="49" charset="0"/>
              </a:rPr>
              <a:t>chmod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g+r</a:t>
            </a:r>
            <a:r>
              <a:rPr lang="en-US" dirty="0">
                <a:latin typeface="Lucida Console" panose="020B0609040504020204" pitchFamily="49" charset="0"/>
              </a:rPr>
              <a:t> {} \;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find . -user [you] -perm /</a:t>
            </a:r>
            <a:r>
              <a:rPr lang="en-US" dirty="0" err="1">
                <a:latin typeface="Lucida Console" panose="020B0609040504020204" pitchFamily="49" charset="0"/>
              </a:rPr>
              <a:t>u+x</a:t>
            </a:r>
            <a:r>
              <a:rPr lang="en-US" dirty="0">
                <a:latin typeface="Lucida Console" panose="020B0609040504020204" pitchFamily="49" charset="0"/>
              </a:rPr>
              <a:t> ! -perm /</a:t>
            </a:r>
            <a:r>
              <a:rPr lang="en-US" dirty="0" err="1">
                <a:latin typeface="Lucida Console" panose="020B0609040504020204" pitchFamily="49" charset="0"/>
              </a:rPr>
              <a:t>g+x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find . -user [you] -perm /</a:t>
            </a:r>
            <a:r>
              <a:rPr lang="en-US" dirty="0" err="1">
                <a:latin typeface="Lucida Console" panose="020B0609040504020204" pitchFamily="49" charset="0"/>
              </a:rPr>
              <a:t>u+x</a:t>
            </a:r>
            <a:r>
              <a:rPr lang="en-US" dirty="0">
                <a:latin typeface="Lucida Console" panose="020B0609040504020204" pitchFamily="49" charset="0"/>
              </a:rPr>
              <a:t> ! -perm /</a:t>
            </a:r>
            <a:r>
              <a:rPr lang="en-US" dirty="0" err="1">
                <a:latin typeface="Lucida Console" panose="020B0609040504020204" pitchFamily="49" charset="0"/>
              </a:rPr>
              <a:t>g+x</a:t>
            </a:r>
            <a:r>
              <a:rPr lang="en-US" dirty="0">
                <a:latin typeface="Lucida Console" panose="020B0609040504020204" pitchFamily="49" charset="0"/>
              </a:rPr>
              <a:t> -exec </a:t>
            </a:r>
            <a:r>
              <a:rPr lang="en-US" dirty="0" err="1">
                <a:latin typeface="Lucida Console" panose="020B0609040504020204" pitchFamily="49" charset="0"/>
              </a:rPr>
              <a:t>chmod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g+x</a:t>
            </a:r>
            <a:r>
              <a:rPr lang="en-US" dirty="0">
                <a:latin typeface="Lucida Console" panose="020B0609040504020204" pitchFamily="49" charset="0"/>
              </a:rPr>
              <a:t> {} \;</a:t>
            </a:r>
          </a:p>
        </p:txBody>
      </p:sp>
    </p:spTree>
    <p:extLst>
      <p:ext uri="{BB962C8B-B14F-4D97-AF65-F5344CB8AC3E}">
        <p14:creationId xmlns:p14="http://schemas.microsoft.com/office/powerpoint/2010/main" val="424323856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find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newest and oldest files in a directory tree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biggest and smallest files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empty directories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26872-C62C-4131-94E8-9A04CDC7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059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. -type f -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'%</a:t>
            </a:r>
            <a:r>
              <a:rPr lang="en-US" dirty="0" err="1">
                <a:latin typeface="Lucida Console" panose="020B0609040504020204" pitchFamily="49" charset="0"/>
              </a:rPr>
              <a:t>Tc</a:t>
            </a:r>
            <a:r>
              <a:rPr lang="en-US" dirty="0">
                <a:latin typeface="Lucida Console" panose="020B0609040504020204" pitchFamily="49" charset="0"/>
              </a:rPr>
              <a:t> %p\n' | sort -nr | head</a:t>
            </a:r>
          </a:p>
          <a:p>
            <a:r>
              <a:rPr lang="en-US" dirty="0">
                <a:latin typeface="Lucida Console" panose="020B0609040504020204" pitchFamily="49" charset="0"/>
              </a:rPr>
              <a:t>find . -type f -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'%</a:t>
            </a:r>
            <a:r>
              <a:rPr lang="en-US" dirty="0" err="1">
                <a:latin typeface="Lucida Console" panose="020B0609040504020204" pitchFamily="49" charset="0"/>
              </a:rPr>
              <a:t>Tc</a:t>
            </a:r>
            <a:r>
              <a:rPr lang="en-US" dirty="0">
                <a:latin typeface="Lucida Console" panose="020B0609040504020204" pitchFamily="49" charset="0"/>
              </a:rPr>
              <a:t> %p\n' | sort -nr | tail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10698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. -type f -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'%k %p\n' | sort -nr | head</a:t>
            </a:r>
          </a:p>
          <a:p>
            <a:r>
              <a:rPr lang="en-US" dirty="0">
                <a:latin typeface="Lucida Console" panose="020B0609040504020204" pitchFamily="49" charset="0"/>
              </a:rPr>
              <a:t>find . -type f -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'%k %p\n' | sort -nr | tail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937154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. -type d -empty -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"%</a:t>
            </a:r>
            <a:r>
              <a:rPr lang="en-US" dirty="0" err="1">
                <a:latin typeface="Lucida Console" panose="020B0609040504020204" pitchFamily="49" charset="0"/>
              </a:rPr>
              <a:t>Tc</a:t>
            </a:r>
            <a:r>
              <a:rPr lang="en-US" dirty="0">
                <a:latin typeface="Lucida Console" panose="020B0609040504020204" pitchFamily="49" charset="0"/>
              </a:rPr>
              <a:t> %p\n"</a:t>
            </a:r>
          </a:p>
        </p:txBody>
      </p:sp>
    </p:spTree>
    <p:extLst>
      <p:ext uri="{BB962C8B-B14F-4D97-AF65-F5344CB8AC3E}">
        <p14:creationId xmlns:p14="http://schemas.microsoft.com/office/powerpoint/2010/main" val="130757101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/>
              <a:t>Sort by alternative column (key)</a:t>
            </a:r>
          </a:p>
          <a:p>
            <a:endParaRPr lang="en-US" dirty="0"/>
          </a:p>
          <a:p>
            <a:r>
              <a:rPr lang="en-US" dirty="0"/>
              <a:t>Multi-column sort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CE93-B475-45E4-8755-7833794A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324790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sort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314EB-22D5-5E42-81F2-CAEE011F41E6}"/>
              </a:ext>
            </a:extLst>
          </p:cNvPr>
          <p:cNvSpPr txBox="1"/>
          <p:nvPr/>
        </p:nvSpPr>
        <p:spPr>
          <a:xfrm>
            <a:off x="457200" y="3418712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sort -k1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118F2-BA27-6742-9C81-466B6BAA4EC9}"/>
              </a:ext>
            </a:extLst>
          </p:cNvPr>
          <p:cNvSpPr txBox="1"/>
          <p:nvPr/>
        </p:nvSpPr>
        <p:spPr>
          <a:xfrm>
            <a:off x="457200" y="4555608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sort -k3 -k1 -k4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6507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Sort file, locking top line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Sort as recognized data type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CE93-B475-45E4-8755-7833794A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66381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cat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r>
              <a:rPr lang="en-US" dirty="0">
                <a:latin typeface="Lucida Console" panose="020B0609040504020204" pitchFamily="49" charset="0"/>
              </a:rPr>
              <a:t> | (read -r; \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"%s\n" "$REPLY"; sort -k3 -k1 -k4)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D66F1-239F-FE40-8D53-A147AC1F80F1}"/>
              </a:ext>
            </a:extLst>
          </p:cNvPr>
          <p:cNvSpPr txBox="1"/>
          <p:nvPr/>
        </p:nvSpPr>
        <p:spPr>
          <a:xfrm>
            <a:off x="457200" y="4125608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cat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r>
              <a:rPr lang="en-US" dirty="0">
                <a:latin typeface="Lucida Console" panose="020B0609040504020204" pitchFamily="49" charset="0"/>
              </a:rPr>
              <a:t> | (read -r; \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"%s\n" "$REPLY"; sort -k1M -k2n -k3r)</a:t>
            </a:r>
          </a:p>
        </p:txBody>
      </p:sp>
    </p:spTree>
    <p:extLst>
      <p:ext uri="{BB962C8B-B14F-4D97-AF65-F5344CB8AC3E}">
        <p14:creationId xmlns:p14="http://schemas.microsoft.com/office/powerpoint/2010/main" val="355717388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Deal with missing values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Sort very large file with memory limit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man sort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CE93-B475-45E4-8755-7833794A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66381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cat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r>
              <a:rPr lang="en-US" dirty="0">
                <a:latin typeface="Lucida Console" panose="020B0609040504020204" pitchFamily="49" charset="0"/>
              </a:rPr>
              <a:t> | (read -r; \</a:t>
            </a:r>
          </a:p>
          <a:p>
            <a:r>
              <a:rPr lang="en-US" dirty="0">
                <a:latin typeface="Lucida Console" panose="020B0609040504020204" pitchFamily="49" charset="0"/>
              </a:rPr>
              <a:t>  </a:t>
            </a:r>
            <a:r>
              <a:rPr lang="en-US" dirty="0" err="1">
                <a:latin typeface="Lucida Console" panose="020B0609040504020204" pitchFamily="49" charset="0"/>
              </a:rPr>
              <a:t>printf</a:t>
            </a:r>
            <a:r>
              <a:rPr lang="en-US" dirty="0">
                <a:latin typeface="Lucida Console" panose="020B0609040504020204" pitchFamily="49" charset="0"/>
              </a:rPr>
              <a:t> "%s\n" "$REPLY"; sort -t $'\t' -k6h)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E61F1-D7A6-3A48-9440-A9718A84C9E2}"/>
              </a:ext>
            </a:extLst>
          </p:cNvPr>
          <p:cNvSpPr txBox="1"/>
          <p:nvPr/>
        </p:nvSpPr>
        <p:spPr>
          <a:xfrm>
            <a:off x="457200" y="4089762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sort /</a:t>
            </a:r>
            <a:r>
              <a:rPr lang="en-US" dirty="0" err="1">
                <a:latin typeface="Lucida Console" panose="020B0609040504020204" pitchFamily="49" charset="0"/>
              </a:rPr>
              <a:t>fdb</a:t>
            </a:r>
            <a:r>
              <a:rPr lang="en-US" dirty="0">
                <a:latin typeface="Lucida Console" panose="020B0609040504020204" pitchFamily="49" charset="0"/>
              </a:rPr>
              <a:t>/</a:t>
            </a:r>
            <a:r>
              <a:rPr lang="en-US" dirty="0" err="1">
                <a:latin typeface="Lucida Console" panose="020B0609040504020204" pitchFamily="49" charset="0"/>
              </a:rPr>
              <a:t>annovar</a:t>
            </a:r>
            <a:r>
              <a:rPr lang="en-US" dirty="0">
                <a:latin typeface="Lucida Console" panose="020B0609040504020204" pitchFamily="49" charset="0"/>
              </a:rPr>
              <a:t>/current/hg19/hg19_ljb26_cadd.txt -n -k6 -S 25%</a:t>
            </a:r>
          </a:p>
        </p:txBody>
      </p:sp>
    </p:spTree>
    <p:extLst>
      <p:ext uri="{BB962C8B-B14F-4D97-AF65-F5344CB8AC3E}">
        <p14:creationId xmlns:p14="http://schemas.microsoft.com/office/powerpoint/2010/main" val="233071774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in file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newline with null character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IFS=</a:t>
            </a:r>
            <a:r>
              <a:rPr lang="en-US" dirty="0"/>
              <a:t> and double quotes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FA11-3E8C-4C41-A9CE-4904A27A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319039"/>
            <a:ext cx="82296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Lucida Console" panose="020B0609040504020204" pitchFamily="49" charset="0"/>
              </a:rPr>
              <a:t>for i in $(ls -1) ; do</a:t>
            </a:r>
          </a:p>
          <a:p>
            <a:r>
              <a:rPr lang="fr-FR" dirty="0">
                <a:latin typeface="Lucida Console" panose="020B0609040504020204" pitchFamily="49" charset="0"/>
              </a:rPr>
              <a:t>  </a:t>
            </a:r>
            <a:r>
              <a:rPr lang="fr-FR" dirty="0" err="1">
                <a:latin typeface="Lucida Console" panose="020B0609040504020204" pitchFamily="49" charset="0"/>
              </a:rPr>
              <a:t>wc</a:t>
            </a:r>
            <a:r>
              <a:rPr lang="fr-FR" dirty="0">
                <a:latin typeface="Lucida Console" panose="020B0609040504020204" pitchFamily="49" charset="0"/>
              </a:rPr>
              <a:t> -l $i</a:t>
            </a:r>
          </a:p>
          <a:p>
            <a:r>
              <a:rPr lang="fr-FR" dirty="0" err="1">
                <a:latin typeface="Lucida Console" panose="020B0609040504020204" pitchFamily="49" charset="0"/>
              </a:rPr>
              <a:t>done</a:t>
            </a:r>
            <a:endParaRPr lang="fr-FR" dirty="0">
              <a:latin typeface="Lucida Console" panose="020B0609040504020204" pitchFamily="49" charset="0"/>
            </a:endParaRPr>
          </a:p>
          <a:p>
            <a:r>
              <a:rPr lang="fr-FR" dirty="0" err="1">
                <a:latin typeface="Lucida Console" panose="020B0609040504020204" pitchFamily="49" charset="0"/>
              </a:rPr>
              <a:t>find . -type f </a:t>
            </a:r>
            <a:r>
              <a:rPr lang="fr-FR" dirty="0" err="1">
                <a:highlight>
                  <a:srgbClr val="FFFF00"/>
                </a:highlight>
                <a:latin typeface="Lucida Console" panose="020B0609040504020204" pitchFamily="49" charset="0"/>
              </a:rPr>
              <a:t>-print0</a:t>
            </a:r>
            <a:r>
              <a:rPr lang="fr-FR" dirty="0" err="1">
                <a:latin typeface="Lucida Console" panose="020B0609040504020204" pitchFamily="49" charset="0"/>
              </a:rPr>
              <a:t> | xargs </a:t>
            </a:r>
            <a:r>
              <a:rPr lang="fr-FR" dirty="0" err="1">
                <a:highlight>
                  <a:srgbClr val="FFFF00"/>
                </a:highlight>
                <a:latin typeface="Lucida Console" panose="020B0609040504020204" pitchFamily="49" charset="0"/>
              </a:rPr>
              <a:t>-0</a:t>
            </a:r>
            <a:r>
              <a:rPr lang="fr-FR" dirty="0" err="1">
                <a:latin typeface="Lucida Console" panose="020B0609040504020204" pitchFamily="49" charset="0"/>
              </a:rPr>
              <a:t> </a:t>
            </a:r>
            <a:r>
              <a:rPr lang="es-ES_tradnl" dirty="0" err="1">
                <a:latin typeface="Lucida Console" panose="020B0609040504020204" pitchFamily="49" charset="0"/>
              </a:rPr>
              <a:t>wc -l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611292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while IFS= read -r line; do </a:t>
            </a:r>
          </a:p>
          <a:p>
            <a:r>
              <a:rPr lang="en-US" dirty="0">
                <a:latin typeface="Lucida Console" panose="020B0609040504020204" pitchFamily="49" charset="0"/>
              </a:rPr>
              <a:t>  du -</a:t>
            </a:r>
            <a:r>
              <a:rPr lang="en-US" dirty="0" err="1">
                <a:latin typeface="Lucida Console" panose="020B0609040504020204" pitchFamily="49" charset="0"/>
              </a:rPr>
              <a:t>hs</a:t>
            </a:r>
            <a:r>
              <a:rPr lang="en-US" dirty="0">
                <a:latin typeface="Lucida Console" panose="020B0609040504020204" pitchFamily="49" charset="0"/>
              </a:rPr>
              <a:t> "$line"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 &lt; &lt;(ls -1)</a:t>
            </a:r>
          </a:p>
        </p:txBody>
      </p:sp>
    </p:spTree>
    <p:extLst>
      <p:ext uri="{BB962C8B-B14F-4D97-AF65-F5344CB8AC3E}">
        <p14:creationId xmlns:p14="http://schemas.microsoft.com/office/powerpoint/2010/main" val="278720477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 delimited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Rearrange  order of columns using 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awk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Rearrange order using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while … read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63B6-B9E9-40F5-94AA-9D029DD4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743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awk</a:t>
            </a:r>
            <a:r>
              <a:rPr lang="en-US" dirty="0">
                <a:latin typeface="Lucida Console" panose="020B0609040504020204" pitchFamily="49" charset="0"/>
              </a:rPr>
              <a:t> 'BEGIN { FS = "\t" } ; {print $3FS$2FS$1}' \</a:t>
            </a:r>
          </a:p>
          <a:p>
            <a:r>
              <a:rPr lang="en-US" dirty="0">
                <a:latin typeface="Lucida Console" panose="020B0609040504020204" pitchFamily="49" charset="0"/>
              </a:rPr>
              <a:t> 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417921"/>
            <a:ext cx="82296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while IFS=$'\t' read -r field1 field2 field3 others</a:t>
            </a:r>
          </a:p>
          <a:p>
            <a:r>
              <a:rPr lang="en-US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dirty="0">
                <a:latin typeface="Lucida Console" panose="020B0609040504020204" pitchFamily="49" charset="0"/>
              </a:rPr>
              <a:t>  echo ${field2}$'\t'${field3}$'\t'${field1}</a:t>
            </a:r>
          </a:p>
          <a:p>
            <a:r>
              <a:rPr lang="en-US" dirty="0">
                <a:latin typeface="Lucida Console" panose="020B0609040504020204" pitchFamily="49" charset="0"/>
              </a:rPr>
              <a:t>done &lt;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21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IFS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Parse string into words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63B6-B9E9-40F5-94AA-9D029DD4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743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IFS=: p=($PATH)</a:t>
            </a: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${p[@]};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95082-FD58-43C7-A510-2DB668E8725E}"/>
              </a:ext>
            </a:extLst>
          </p:cNvPr>
          <p:cNvSpPr txBox="1"/>
          <p:nvPr/>
        </p:nvSpPr>
        <p:spPr>
          <a:xfrm>
            <a:off x="457200" y="3575596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/</a:t>
            </a:r>
            <a:r>
              <a:rPr lang="en-US" dirty="0" err="1">
                <a:latin typeface="Lucida Console" panose="020B0609040504020204" pitchFamily="49" charset="0"/>
              </a:rPr>
              <a:t>usr</a:t>
            </a:r>
            <a:r>
              <a:rPr lang="en-US" dirty="0">
                <a:latin typeface="Lucida Console" panose="020B0609040504020204" pitchFamily="49" charset="0"/>
              </a:rPr>
              <a:t>/bin</a:t>
            </a:r>
          </a:p>
          <a:p>
            <a:r>
              <a:rPr lang="en-US" dirty="0">
                <a:latin typeface="Lucida Console" panose="020B0609040504020204" pitchFamily="49" charset="0"/>
              </a:rPr>
              <a:t>/bin</a:t>
            </a:r>
          </a:p>
          <a:p>
            <a:r>
              <a:rPr lang="en-US" dirty="0">
                <a:latin typeface="Lucida Console" panose="020B0609040504020204" pitchFamily="49" charset="0"/>
              </a:rPr>
              <a:t>/</a:t>
            </a:r>
            <a:r>
              <a:rPr lang="en-US" dirty="0" err="1">
                <a:latin typeface="Lucida Console" panose="020B0609040504020204" pitchFamily="49" charset="0"/>
              </a:rPr>
              <a:t>usr</a:t>
            </a:r>
            <a:r>
              <a:rPr lang="en-US" dirty="0">
                <a:latin typeface="Lucida Console" panose="020B0609040504020204" pitchFamily="49" charset="0"/>
              </a:rPr>
              <a:t>/local/bin</a:t>
            </a:r>
          </a:p>
          <a:p>
            <a:r>
              <a:rPr lang="en-US" dirty="0">
                <a:latin typeface="Lucida Console" panose="020B0609040504020204" pitchFamily="49" charset="0"/>
              </a:rPr>
              <a:t>/home/user/bin</a:t>
            </a:r>
          </a:p>
        </p:txBody>
      </p:sp>
    </p:spTree>
    <p:extLst>
      <p:ext uri="{BB962C8B-B14F-4D97-AF65-F5344CB8AC3E}">
        <p14:creationId xmlns:p14="http://schemas.microsoft.com/office/powerpoint/2010/main" val="118789947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AD58-A341-4178-B9E1-15816555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 New" panose="02070309020205020404" pitchFamily="49" charset="0"/>
              </a:rPr>
              <a:t>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7D00D-07F0-446C-9EDA-A36141A78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Tab-complete possible arguments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BF71E-0AB6-4096-B42F-9A74A6ED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4062D-4730-40AB-9F01-B6858F7057A1}"/>
              </a:ext>
            </a:extLst>
          </p:cNvPr>
          <p:cNvSpPr txBox="1"/>
          <p:nvPr/>
        </p:nvSpPr>
        <p:spPr>
          <a:xfrm>
            <a:off x="457200" y="2473465"/>
            <a:ext cx="8229600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function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r>
              <a:rPr lang="en-US" dirty="0">
                <a:latin typeface="Lucida Console" panose="020B0609040504020204" pitchFamily="49" charset="0"/>
              </a:rPr>
              <a:t> { echo You picked $1; }</a:t>
            </a:r>
          </a:p>
          <a:p>
            <a:r>
              <a:rPr lang="en-US" dirty="0">
                <a:latin typeface="Lucida Console" panose="020B0609040504020204" pitchFamily="49" charset="0"/>
              </a:rPr>
              <a:t>array=(pineapple apple pear fig banana)</a:t>
            </a:r>
          </a:p>
          <a:p>
            <a:r>
              <a:rPr lang="en-US" dirty="0">
                <a:latin typeface="Lucida Console" panose="020B0609040504020204" pitchFamily="49" charset="0"/>
              </a:rPr>
              <a:t>complete -W "${array[*]}"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B2CBB-3768-EC40-8945-FD9B2D31E989}"/>
              </a:ext>
            </a:extLst>
          </p:cNvPr>
          <p:cNvSpPr txBox="1"/>
          <p:nvPr/>
        </p:nvSpPr>
        <p:spPr>
          <a:xfrm>
            <a:off x="457200" y="3699650"/>
            <a:ext cx="8229600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r>
              <a:rPr lang="en-US" dirty="0">
                <a:latin typeface="Lucida Console" panose="020B0609040504020204" pitchFamily="49" charset="0"/>
              </a:rPr>
              <a:t> &lt;tab&gt;&lt;tab&gt;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      banana     fig        pear       pineapple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r>
              <a:rPr lang="en-US" dirty="0">
                <a:latin typeface="Lucida Console" panose="020B0609040504020204" pitchFamily="49" charset="0"/>
              </a:rPr>
              <a:t> a&lt;tab&gt;&lt;tab&gt;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r>
              <a:rPr lang="en-US" dirty="0">
                <a:latin typeface="Lucida Console" panose="020B0609040504020204" pitchFamily="49" charset="0"/>
              </a:rPr>
              <a:t> p&lt;tab&gt;&lt;tab&gt;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       pineapple</a:t>
            </a:r>
          </a:p>
        </p:txBody>
      </p:sp>
    </p:spTree>
    <p:extLst>
      <p:ext uri="{BB962C8B-B14F-4D97-AF65-F5344CB8AC3E}">
        <p14:creationId xmlns:p14="http://schemas.microsoft.com/office/powerpoint/2010/main" val="1751413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[google]</a:t>
            </a:r>
          </a:p>
          <a:p>
            <a:r>
              <a:rPr lang="en-US" dirty="0">
                <a:latin typeface="Lucida Console"/>
                <a:cs typeface="Lucida Console"/>
              </a:rPr>
              <a:t>info</a:t>
            </a:r>
          </a:p>
          <a:p>
            <a:r>
              <a:rPr lang="en-US" dirty="0">
                <a:latin typeface="Lucida Console"/>
                <a:cs typeface="Lucida Console"/>
              </a:rPr>
              <a:t>man</a:t>
            </a:r>
          </a:p>
          <a:p>
            <a:r>
              <a:rPr lang="en-US" dirty="0">
                <a:latin typeface="Lucida Console"/>
                <a:cs typeface="Lucida Console"/>
              </a:rPr>
              <a:t>help</a:t>
            </a:r>
          </a:p>
          <a:p>
            <a:r>
              <a:rPr lang="en-US" dirty="0">
                <a:latin typeface="Lucida Console"/>
                <a:cs typeface="Lucida Console"/>
              </a:rPr>
              <a:t>type</a:t>
            </a:r>
          </a:p>
          <a:p>
            <a:r>
              <a:rPr lang="en-US" dirty="0">
                <a:latin typeface="Lucida Console"/>
                <a:cs typeface="Lucida Console"/>
              </a:rPr>
              <a:t>--help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4D46A-9D5C-40E9-936F-6954A252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0534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AD58-A341-4178-B9E1-15816555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 New" panose="02070309020205020404" pitchFamily="49" charset="0"/>
              </a:rPr>
              <a:t>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7D00D-07F0-446C-9EDA-A36141A78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Specify file type allowed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Lucida Console" panose="020B0609040504020204" pitchFamily="49" charset="0"/>
              </a:rPr>
              <a:t>man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BF71E-0AB6-4096-B42F-9A74A6ED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AC22C-ADC8-4C1E-B567-9BDC0324E500}"/>
              </a:ext>
            </a:extLst>
          </p:cNvPr>
          <p:cNvSpPr txBox="1"/>
          <p:nvPr/>
        </p:nvSpPr>
        <p:spPr>
          <a:xfrm>
            <a:off x="457200" y="2394829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complete -f -X '!*.</a:t>
            </a:r>
            <a:r>
              <a:rPr lang="en-US" dirty="0" err="1">
                <a:latin typeface="Lucida Console" panose="020B0609040504020204" pitchFamily="49" charset="0"/>
              </a:rPr>
              <a:t>tsv</a:t>
            </a:r>
            <a:r>
              <a:rPr lang="en-US" dirty="0">
                <a:latin typeface="Lucida Console" panose="020B0609040504020204" pitchFamily="49" charset="0"/>
              </a:rPr>
              <a:t>'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B2CBB-3768-EC40-8945-FD9B2D31E989}"/>
              </a:ext>
            </a:extLst>
          </p:cNvPr>
          <p:cNvSpPr txBox="1"/>
          <p:nvPr/>
        </p:nvSpPr>
        <p:spPr>
          <a:xfrm>
            <a:off x="457200" y="2967335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do_something</a:t>
            </a:r>
            <a:r>
              <a:rPr lang="en-US" dirty="0">
                <a:latin typeface="Lucida Console" panose="020B0609040504020204" pitchFamily="49" charset="0"/>
              </a:rPr>
              <a:t> input/&lt;tab&gt;&lt;tab&gt;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database.tsv</a:t>
            </a:r>
            <a:r>
              <a:rPr lang="en-US" dirty="0">
                <a:latin typeface="Lucida Console" panose="020B0609040504020204" pitchFamily="49" charset="0"/>
              </a:rPr>
              <a:t>  exp1.tsv      exp2.tsv      exp3.tsv      </a:t>
            </a:r>
            <a:r>
              <a:rPr lang="en-US" dirty="0" err="1">
                <a:latin typeface="Lucida Console" panose="020B0609040504020204" pitchFamily="49" charset="0"/>
              </a:rPr>
              <a:t>final.tsv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2034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127D-0758-4A9A-9DB4-5A1DFB20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hash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8EF6-34E1-4C5C-BE30-58B40B1FA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5556"/>
            <a:ext cx="8229600" cy="4525963"/>
          </a:xfrm>
        </p:spPr>
        <p:txBody>
          <a:bodyPr/>
          <a:lstStyle/>
          <a:p>
            <a:r>
              <a:rPr lang="en-US" dirty="0"/>
              <a:t>Similar to history table</a:t>
            </a:r>
          </a:p>
          <a:p>
            <a:r>
              <a:rPr lang="en-US" dirty="0"/>
              <a:t>Hard-code executable paths outside of $PATH</a:t>
            </a:r>
          </a:p>
          <a:p>
            <a:r>
              <a:rPr lang="en-US" dirty="0"/>
              <a:t>Keep a count of executable calls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hash table is NOT propagated to subshells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2CEF1-D647-4394-88A1-8F561D4C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CAF27-B77D-4CD2-BFE0-34475A154264}"/>
              </a:ext>
            </a:extLst>
          </p:cNvPr>
          <p:cNvSpPr txBox="1"/>
          <p:nvPr/>
        </p:nvSpPr>
        <p:spPr>
          <a:xfrm>
            <a:off x="457200" y="3514718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hash</a:t>
            </a:r>
          </a:p>
          <a:p>
            <a:r>
              <a:rPr lang="en-US" dirty="0">
                <a:latin typeface="Lucida Console" panose="020B0609040504020204" pitchFamily="49" charset="0"/>
              </a:rPr>
              <a:t>$ hash -l</a:t>
            </a:r>
          </a:p>
          <a:p>
            <a:r>
              <a:rPr lang="en-US" dirty="0">
                <a:latin typeface="Lucida Console" panose="020B0609040504020204" pitchFamily="49" charset="0"/>
              </a:rPr>
              <a:t>$ hash -p /path/to/command name</a:t>
            </a:r>
          </a:p>
          <a:p>
            <a:r>
              <a:rPr lang="en-US" dirty="0">
                <a:latin typeface="Lucida Console" panose="020B0609040504020204" pitchFamily="49" charset="0"/>
              </a:rPr>
              <a:t>$ hash -d name</a:t>
            </a:r>
          </a:p>
          <a:p>
            <a:r>
              <a:rPr lang="en-US" dirty="0">
                <a:latin typeface="Lucida Console" panose="020B0609040504020204" pitchFamily="49" charset="0"/>
              </a:rPr>
              <a:t>$ hash -r</a:t>
            </a:r>
          </a:p>
        </p:txBody>
      </p:sp>
    </p:spTree>
    <p:extLst>
      <p:ext uri="{BB962C8B-B14F-4D97-AF65-F5344CB8AC3E}">
        <p14:creationId xmlns:p14="http://schemas.microsoft.com/office/powerpoint/2010/main" val="235983623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F967-E3D7-4422-AE38-18351D9B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</a:rPr>
              <a:t>readarray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E30EC-0CF4-4557-91B8-5A000DA32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a file into an 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49223-BC1C-4C23-B793-9347D1F4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E429E-F2F1-4614-B3DE-1FC142DA6F21}"/>
              </a:ext>
            </a:extLst>
          </p:cNvPr>
          <p:cNvSpPr txBox="1"/>
          <p:nvPr/>
        </p:nvSpPr>
        <p:spPr>
          <a:xfrm>
            <a:off x="457200" y="2413337"/>
            <a:ext cx="8229600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cat file_to_be_mapped.txt</a:t>
            </a:r>
          </a:p>
          <a:p>
            <a:r>
              <a:rPr lang="en-US" dirty="0">
                <a:latin typeface="Lucida Console" panose="020B0609040504020204" pitchFamily="49" charset="0"/>
              </a:rPr>
              <a:t>This is line one</a:t>
            </a:r>
          </a:p>
          <a:p>
            <a:r>
              <a:rPr lang="en-US" dirty="0">
                <a:latin typeface="Lucida Console" panose="020B0609040504020204" pitchFamily="49" charset="0"/>
              </a:rPr>
              <a:t>The second line</a:t>
            </a:r>
          </a:p>
          <a:p>
            <a:r>
              <a:rPr lang="en-US" dirty="0">
                <a:latin typeface="Lucida Console" panose="020B0609040504020204" pitchFamily="49" charset="0"/>
              </a:rPr>
              <a:t>Finally line 3</a:t>
            </a:r>
          </a:p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readarray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zzz</a:t>
            </a:r>
            <a:r>
              <a:rPr lang="en-US" dirty="0">
                <a:latin typeface="Lucida Console" panose="020B0609040504020204" pitchFamily="49" charset="0"/>
              </a:rPr>
              <a:t> &lt; file_to_be_mapped.txt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</a:t>
            </a:r>
            <a:r>
              <a:rPr lang="en-US" dirty="0" err="1">
                <a:latin typeface="Lucida Console" panose="020B0609040504020204" pitchFamily="49" charset="0"/>
              </a:rPr>
              <a:t>zzz</a:t>
            </a:r>
            <a:r>
              <a:rPr lang="en-US" dirty="0">
                <a:latin typeface="Lucida Console" panose="020B0609040504020204" pitchFamily="49" charset="0"/>
              </a:rPr>
              <a:t>[1]}</a:t>
            </a:r>
          </a:p>
          <a:p>
            <a:r>
              <a:rPr lang="en-US" dirty="0">
                <a:latin typeface="Lucida Console" panose="020B0609040504020204" pitchFamily="49" charset="0"/>
              </a:rPr>
              <a:t>The second line</a:t>
            </a:r>
          </a:p>
        </p:txBody>
      </p:sp>
    </p:spTree>
    <p:extLst>
      <p:ext uri="{BB962C8B-B14F-4D97-AF65-F5344CB8AC3E}">
        <p14:creationId xmlns:p14="http://schemas.microsoft.com/office/powerpoint/2010/main" val="353398161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C4E7-DC1E-4B7F-BC02-CCCD3166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 elements of an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630E-9985-4BE4-97CE-867DBF9F9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endParaRPr lang="en-US" dirty="0">
              <a:latin typeface="Lucida Console" panose="020B0609040504020204" pitchFamily="49" charset="0"/>
            </a:endParaRPr>
          </a:p>
          <a:p>
            <a:endParaRPr lang="en-US" dirty="0">
              <a:latin typeface="Lucida Console" panose="020B0609040504020204" pitchFamily="49" charset="0"/>
            </a:endParaRPr>
          </a:p>
          <a:p>
            <a:endParaRPr lang="en-US" dirty="0">
              <a:latin typeface="Lucida Console" panose="020B0609040504020204" pitchFamily="49" charset="0"/>
            </a:endParaRP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/>
              <a:t>Unique sorted elements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B6DBF-43CD-494E-BC25-2EEBA0E7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821FF-CA72-4235-A1FE-2E2A9CA76140}"/>
              </a:ext>
            </a:extLst>
          </p:cNvPr>
          <p:cNvSpPr txBox="1"/>
          <p:nvPr/>
        </p:nvSpPr>
        <p:spPr>
          <a:xfrm>
            <a:off x="457200" y="23858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array=(apple pear fig plum pineapple orange)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${array[@]} |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r>
              <a:rPr lang="en-US" dirty="0">
                <a:latin typeface="Lucida Console" panose="020B0609040504020204" pitchFamily="49" charset="0"/>
              </a:rPr>
              <a:t> -n 1 | sort |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22822-C923-46F5-82BD-A12EE0D2B465}"/>
              </a:ext>
            </a:extLst>
          </p:cNvPr>
          <p:cNvSpPr txBox="1"/>
          <p:nvPr/>
        </p:nvSpPr>
        <p:spPr>
          <a:xfrm>
            <a:off x="457200" y="465547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array=(3 0 4 7 0 8 4 5 9 6 3 1 9 0 2 3 4)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${array[@]} |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r>
              <a:rPr lang="en-US" dirty="0">
                <a:latin typeface="Lucida Console" panose="020B0609040504020204" pitchFamily="49" charset="0"/>
              </a:rPr>
              <a:t> -n 1 | sort -u |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45298-A2C5-8141-B3AA-59453A449C64}"/>
              </a:ext>
            </a:extLst>
          </p:cNvPr>
          <p:cNvSpPr txBox="1"/>
          <p:nvPr/>
        </p:nvSpPr>
        <p:spPr>
          <a:xfrm>
            <a:off x="457200" y="3312213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apple fig orange pear pineapple plum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E9A6E-D1DE-D04C-8992-23A8ED086D45}"/>
              </a:ext>
            </a:extLst>
          </p:cNvPr>
          <p:cNvSpPr txBox="1"/>
          <p:nvPr/>
        </p:nvSpPr>
        <p:spPr>
          <a:xfrm>
            <a:off x="457200" y="559493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0 1 2 3 4 5 6 7 8 9</a:t>
            </a:r>
          </a:p>
        </p:txBody>
      </p:sp>
    </p:spTree>
    <p:extLst>
      <p:ext uri="{BB962C8B-B14F-4D97-AF65-F5344CB8AC3E}">
        <p14:creationId xmlns:p14="http://schemas.microsoft.com/office/powerpoint/2010/main" val="166879401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C4E7-DC1E-4B7F-BC02-CCCD3166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uses for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630E-9985-4BE4-97CE-867DBF9F9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</a:t>
            </a:r>
            <a:r>
              <a:rPr lang="en-US" dirty="0" err="1"/>
              <a:t>wc</a:t>
            </a:r>
            <a:r>
              <a:rPr lang="en-US" dirty="0"/>
              <a:t> output neatly</a:t>
            </a:r>
          </a:p>
          <a:p>
            <a:endParaRPr lang="en-US" dirty="0"/>
          </a:p>
          <a:p>
            <a:r>
              <a:rPr lang="en-US" dirty="0"/>
              <a:t>Operate on contents of a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B6DBF-43CD-494E-BC25-2EEBA0E7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821FF-CA72-4235-A1FE-2E2A9CA76140}"/>
              </a:ext>
            </a:extLst>
          </p:cNvPr>
          <p:cNvSpPr txBox="1"/>
          <p:nvPr/>
        </p:nvSpPr>
        <p:spPr>
          <a:xfrm>
            <a:off x="457200" y="2385853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find . -type f -print0 |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r>
              <a:rPr lang="en-US" dirty="0">
                <a:latin typeface="Lucida Console" panose="020B0609040504020204" pitchFamily="49" charset="0"/>
              </a:rPr>
              <a:t> -0 </a:t>
            </a:r>
            <a:r>
              <a:rPr lang="en-US" dirty="0" err="1">
                <a:latin typeface="Lucida Console" panose="020B0609040504020204" pitchFamily="49" charset="0"/>
              </a:rPr>
              <a:t>wc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9511F-9F96-4CA4-AC92-38DCD56E9F3D}"/>
              </a:ext>
            </a:extLst>
          </p:cNvPr>
          <p:cNvSpPr txBox="1"/>
          <p:nvPr/>
        </p:nvSpPr>
        <p:spPr>
          <a:xfrm>
            <a:off x="457200" y="3392847"/>
            <a:ext cx="82296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  <a:p>
            <a:r>
              <a:rPr lang="en-US" dirty="0">
                <a:latin typeface="Lucida Console" panose="020B0609040504020204" pitchFamily="49" charset="0"/>
              </a:rPr>
              <a:t>orange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870A1-F0F7-40D9-98EE-306CA361489A}"/>
              </a:ext>
            </a:extLst>
          </p:cNvPr>
          <p:cNvSpPr txBox="1"/>
          <p:nvPr/>
        </p:nvSpPr>
        <p:spPr>
          <a:xfrm>
            <a:off x="457200" y="4775738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xargs</a:t>
            </a:r>
            <a:r>
              <a:rPr lang="en-US" dirty="0">
                <a:latin typeface="Lucida Console" panose="020B0609040504020204" pitchFamily="49" charset="0"/>
              </a:rPr>
              <a:t> -a fruits </a:t>
            </a:r>
            <a:r>
              <a:rPr lang="en-US" dirty="0" err="1">
                <a:latin typeface="Lucida Console" panose="020B0609040504020204" pitchFamily="49" charset="0"/>
              </a:rPr>
              <a:t>mkdir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ls -F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apple/  fig/  fruits  orange/  pear/</a:t>
            </a:r>
          </a:p>
        </p:txBody>
      </p:sp>
    </p:spTree>
    <p:extLst>
      <p:ext uri="{BB962C8B-B14F-4D97-AF65-F5344CB8AC3E}">
        <p14:creationId xmlns:p14="http://schemas.microsoft.com/office/powerpoint/2010/main" val="17003600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awk</a:t>
            </a:r>
            <a:r>
              <a:rPr lang="en-US" dirty="0"/>
              <a:t> and </a:t>
            </a:r>
            <a:r>
              <a:rPr lang="en-US" dirty="0" err="1">
                <a:latin typeface="Lucida Console" panose="020B0609040504020204" pitchFamily="49" charset="0"/>
              </a:rPr>
              <a:t>sed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</a:rPr>
              <a:t>awk</a:t>
            </a:r>
            <a:r>
              <a:rPr lang="en-US" dirty="0"/>
              <a:t> is a scripting language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latin typeface="Lucida Console" panose="020B0609040504020204" pitchFamily="49" charset="0"/>
              </a:rPr>
              <a:t>sed</a:t>
            </a:r>
            <a:r>
              <a:rPr lang="en-US" dirty="0"/>
              <a:t> is a file/stream manipulation language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2E27-CF0B-4DB4-B36E-A59A209A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743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awk</a:t>
            </a:r>
            <a:r>
              <a:rPr lang="en-US" dirty="0">
                <a:latin typeface="Lucida Console" panose="020B0609040504020204" pitchFamily="49" charset="0"/>
              </a:rPr>
              <a:t> '{sum += $2} END {print sum/NR}'  \</a:t>
            </a:r>
          </a:p>
          <a:p>
            <a:r>
              <a:rPr lang="en-US" dirty="0">
                <a:latin typeface="Lucida Console" panose="020B0609040504020204" pitchFamily="49" charset="0"/>
              </a:rPr>
              <a:t> 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351051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sed 's/Feb/February/g'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sed -n '5,8p' input/</a:t>
            </a:r>
            <a:r>
              <a:rPr lang="en-US" dirty="0" err="1">
                <a:latin typeface="Lucida Console" panose="020B0609040504020204" pitchFamily="49" charset="0"/>
              </a:rPr>
              <a:t>file_for_sorting.txt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728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Windows text editors will add carriage returns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Certain text editors may insert unicode characters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C081A-5FB5-45D7-9DED-09754C66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89687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file input/</a:t>
            </a:r>
            <a:r>
              <a:rPr lang="en-US" dirty="0" err="1">
                <a:latin typeface="Lucida Console" panose="020B0609040504020204" pitchFamily="49" charset="0"/>
              </a:rPr>
              <a:t>notepad.txt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799867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file input/</a:t>
            </a:r>
            <a:r>
              <a:rPr lang="en-US" dirty="0" err="1">
                <a:latin typeface="Lucida Console" panose="020B0609040504020204" pitchFamily="49" charset="0"/>
              </a:rPr>
              <a:t>unicode.txt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867024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notepad.txt: ASCII text, with CRLF line terminators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38608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unicode.txt: UTF-8 Unicode text</a:t>
            </a:r>
          </a:p>
        </p:txBody>
      </p:sp>
    </p:spTree>
    <p:extLst>
      <p:ext uri="{BB962C8B-B14F-4D97-AF65-F5344CB8AC3E}">
        <p14:creationId xmlns:p14="http://schemas.microsoft.com/office/powerpoint/2010/main" val="387575814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find non-printing characters using </a:t>
            </a:r>
            <a:r>
              <a:rPr lang="en-US" dirty="0" err="1">
                <a:latin typeface="Lucida Console"/>
                <a:cs typeface="Lucida Console"/>
              </a:rPr>
              <a:t>sed</a:t>
            </a:r>
            <a:r>
              <a:rPr lang="en-US" dirty="0"/>
              <a:t> and </a:t>
            </a:r>
            <a:r>
              <a:rPr lang="en-US" dirty="0">
                <a:latin typeface="Lucida Console"/>
                <a:cs typeface="Lucida Console"/>
              </a:rPr>
              <a:t>grep</a:t>
            </a:r>
            <a:r>
              <a:rPr lang="en-US" dirty="0"/>
              <a:t>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2CA7-B15B-4610-B446-0C264E28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58056"/>
            <a:ext cx="8439386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sed 's/\r/\</a:t>
            </a:r>
            <a:r>
              <a:rPr lang="en-US" dirty="0" err="1">
                <a:latin typeface="Lucida Console" panose="020B0609040504020204" pitchFamily="49" charset="0"/>
              </a:rPr>
              <a:t>xFF</a:t>
            </a:r>
            <a:r>
              <a:rPr lang="en-US" dirty="0">
                <a:latin typeface="Lucida Console" panose="020B0609040504020204" pitchFamily="49" charset="0"/>
              </a:rPr>
              <a:t>/g' input/</a:t>
            </a:r>
            <a:r>
              <a:rPr lang="en-US" dirty="0" err="1">
                <a:latin typeface="Lucida Console" panose="020B0609040504020204" pitchFamily="49" charset="0"/>
              </a:rPr>
              <a:t>notepad.txt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48306"/>
            <a:ext cx="8439386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1:This is a test file�</a:t>
            </a:r>
          </a:p>
          <a:p>
            <a:r>
              <a:rPr lang="en-US" dirty="0">
                <a:latin typeface="Lucida Console" panose="020B0609040504020204" pitchFamily="49" charset="0"/>
              </a:rPr>
              <a:t>2:created using Notepad�</a:t>
            </a:r>
          </a:p>
          <a:p>
            <a:r>
              <a:rPr lang="en-US" dirty="0">
                <a:latin typeface="Lucida Console" panose="020B0609040504020204" pitchFamily="49" charset="0"/>
              </a:rPr>
              <a:t>3:on a Windows machine.�</a:t>
            </a:r>
          </a:p>
          <a:p>
            <a:r>
              <a:rPr lang="en-US" dirty="0">
                <a:latin typeface="Lucida Console" panose="020B0609040504020204" pitchFamily="49" charset="0"/>
              </a:rPr>
              <a:t>4:�</a:t>
            </a:r>
          </a:p>
        </p:txBody>
      </p:sp>
    </p:spTree>
    <p:extLst>
      <p:ext uri="{BB962C8B-B14F-4D97-AF65-F5344CB8AC3E}">
        <p14:creationId xmlns:p14="http://schemas.microsoft.com/office/powerpoint/2010/main" val="234658680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Unicode: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Even tabs: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00B28D-76FE-4A1F-9D06-B7DBF3C1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7435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/>
                <a:cs typeface="Lucida Console"/>
              </a:rPr>
              <a:t>LANG=C grep -n --color=always \</a:t>
            </a:r>
          </a:p>
          <a:p>
            <a:r>
              <a:rPr lang="en-US" dirty="0">
                <a:latin typeface="Lucida Console"/>
                <a:cs typeface="Lucida Console"/>
              </a:rPr>
              <a:t>  '[^[:</a:t>
            </a:r>
            <a:r>
              <a:rPr lang="en-US" dirty="0" err="1">
                <a:latin typeface="Lucida Console"/>
                <a:cs typeface="Lucida Console"/>
              </a:rPr>
              <a:t>cntrl</a:t>
            </a:r>
            <a:r>
              <a:rPr lang="en-US" dirty="0">
                <a:latin typeface="Lucida Console"/>
                <a:cs typeface="Lucida Console"/>
              </a:rPr>
              <a:t>:] -~]\+' input/</a:t>
            </a:r>
            <a:r>
              <a:rPr lang="en-US" dirty="0" err="1">
                <a:latin typeface="Lucida Console"/>
                <a:cs typeface="Lucida Console"/>
              </a:rPr>
              <a:t>unicode.txt</a:t>
            </a:r>
            <a:endParaRPr lang="en-US" dirty="0">
              <a:latin typeface="Lucida Console"/>
              <a:cs typeface="Lucida Conso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4925834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/>
                <a:cs typeface="Lucida Console"/>
              </a:rPr>
              <a:t>sed 's/\t/\xe2\x9e\xa4/g' input/</a:t>
            </a:r>
            <a:r>
              <a:rPr lang="en-US" dirty="0" err="1">
                <a:latin typeface="Lucida Console"/>
                <a:cs typeface="Lucida Console"/>
              </a:rPr>
              <a:t>tab_delimit.txt</a:t>
            </a:r>
            <a:r>
              <a:rPr lang="en-US" dirty="0">
                <a:latin typeface="Lucida Console"/>
                <a:cs typeface="Lucida Console"/>
              </a:rPr>
              <a:t> | \</a:t>
            </a:r>
          </a:p>
          <a:p>
            <a:r>
              <a:rPr lang="en-US" dirty="0">
                <a:latin typeface="Lucida Console"/>
                <a:cs typeface="Lucida Console"/>
              </a:rPr>
              <a:t>  grep --color=auto -P -n "[^\x00-\x7F]"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303246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1:This is a file that contains </a:t>
            </a:r>
            <a:r>
              <a:rPr lang="en-US" dirty="0" err="1">
                <a:latin typeface="Lucida Console" panose="020B0609040504020204" pitchFamily="49" charset="0"/>
              </a:rPr>
              <a:t>unicode</a:t>
            </a:r>
            <a:r>
              <a:rPr lang="en-US" dirty="0">
                <a:latin typeface="Lucida Console" panose="020B0609040504020204" pitchFamily="49" charset="0"/>
              </a:rPr>
              <a:t> characters '소녀시대' That snuck in somehow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5756831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/>
                <a:cs typeface="Lucida Console"/>
              </a:rPr>
              <a:t>1:This➤file➤has➤tab delimited➤fields➤for➤searching</a:t>
            </a:r>
          </a:p>
        </p:txBody>
      </p:sp>
    </p:spTree>
    <p:extLst>
      <p:ext uri="{BB962C8B-B14F-4D97-AF65-F5344CB8AC3E}">
        <p14:creationId xmlns:p14="http://schemas.microsoft.com/office/powerpoint/2010/main" val="187888549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217E-3DBC-4EDD-AB0F-BC8E36031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highlightTabs</a:t>
            </a:r>
            <a:r>
              <a:rPr lang="en-US" dirty="0"/>
              <a:t>, </a:t>
            </a:r>
            <a:r>
              <a:rPr lang="en-US" dirty="0" err="1"/>
              <a:t>highlightUnicode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95111-88DB-4DF0-9B5C-E8FCAD5E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249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FA910-F595-4825-890F-A4B4B03F1403}"/>
              </a:ext>
            </a:extLst>
          </p:cNvPr>
          <p:cNvSpPr txBox="1"/>
          <p:nvPr/>
        </p:nvSpPr>
        <p:spPr>
          <a:xfrm>
            <a:off x="457200" y="2205430"/>
            <a:ext cx="8439386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highlightTabs.sh examples/</a:t>
            </a:r>
            <a:r>
              <a:rPr lang="en-US" dirty="0" err="1">
                <a:latin typeface="Lucida Console" panose="020B0609040504020204" pitchFamily="49" charset="0"/>
              </a:rPr>
              <a:t>funny_characters</a:t>
            </a:r>
            <a:r>
              <a:rPr lang="en-US" dirty="0">
                <a:latin typeface="Lucida Console" panose="020B0609040504020204" pitchFamily="49" charset="0"/>
              </a:rPr>
              <a:t>/tab_delimit.txt</a:t>
            </a:r>
          </a:p>
          <a:p>
            <a:r>
              <a:rPr lang="en-US" dirty="0">
                <a:latin typeface="Lucida Console" panose="020B0609040504020204" pitchFamily="49" charset="0"/>
              </a:rPr>
              <a:t>1:This➤file➤has➤tab </a:t>
            </a:r>
            <a:r>
              <a:rPr lang="en-US" dirty="0" err="1">
                <a:latin typeface="Lucida Console" panose="020B0609040504020204" pitchFamily="49" charset="0"/>
              </a:rPr>
              <a:t>delimited➤fields➤for➤searching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5EB6D-EB18-4B08-95CB-DF7E40B282D4}"/>
              </a:ext>
            </a:extLst>
          </p:cNvPr>
          <p:cNvSpPr txBox="1"/>
          <p:nvPr/>
        </p:nvSpPr>
        <p:spPr>
          <a:xfrm>
            <a:off x="457200" y="3916552"/>
            <a:ext cx="8439386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Lucida Console" panose="020B0609040504020204" pitchFamily="49" charset="0"/>
              </a:rPr>
              <a:t>$ highlightUnicode.sh examples/funny_characters/unicode.txt</a:t>
            </a:r>
          </a:p>
          <a:p>
            <a:r>
              <a:rPr lang="en-US">
                <a:latin typeface="Lucida Console" panose="020B0609040504020204" pitchFamily="49" charset="0"/>
              </a:rPr>
              <a:t>1:This is a file that contains unicode characters '</a:t>
            </a:r>
            <a:r>
              <a:rPr lang="ko-KR" altLang="en-US">
                <a:latin typeface="Lucida Console" panose="020B0609040504020204" pitchFamily="49" charset="0"/>
              </a:rPr>
              <a:t>소녀시대</a:t>
            </a:r>
            <a:r>
              <a:rPr lang="en-US" altLang="ko-KR">
                <a:latin typeface="Lucida Console" panose="020B0609040504020204" pitchFamily="49" charset="0"/>
              </a:rPr>
              <a:t>' </a:t>
            </a:r>
            <a:r>
              <a:rPr lang="en-US">
                <a:latin typeface="Lucida Console" panose="020B0609040504020204" pitchFamily="49" charset="0"/>
              </a:rPr>
              <a:t>That snuck in somehow</a:t>
            </a:r>
          </a:p>
          <a:p>
            <a:r>
              <a:rPr lang="en-US">
                <a:latin typeface="Lucida Console" panose="020B0609040504020204" pitchFamily="49" charset="0"/>
              </a:rPr>
              <a:t>2:Strange space character: [ ] em space U+2003</a:t>
            </a:r>
          </a:p>
          <a:p>
            <a:r>
              <a:rPr lang="en-US">
                <a:latin typeface="Lucida Console" panose="020B0609040504020204" pitchFamily="49" charset="0"/>
              </a:rPr>
              <a:t>4:Another funny character '█'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9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Documentation: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info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/>
              <a:t>is a comprehensive commandline documentation viewer</a:t>
            </a:r>
          </a:p>
          <a:p>
            <a:r>
              <a:rPr lang="en-US" dirty="0"/>
              <a:t>displays various documentation formats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1D4A5-9D0D-49C0-AD68-24EC3ABF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78728"/>
            <a:ext cx="8229600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info kill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info diff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info read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info strftime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info info</a:t>
            </a:r>
          </a:p>
        </p:txBody>
      </p:sp>
    </p:spTree>
    <p:extLst>
      <p:ext uri="{BB962C8B-B14F-4D97-AF65-F5344CB8AC3E}">
        <p14:creationId xmlns:p14="http://schemas.microsoft.com/office/powerpoint/2010/main" val="223772854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5211-801B-4CC9-BBF5-CFB57637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screen </a:t>
            </a:r>
            <a:r>
              <a:rPr lang="en-US" dirty="0"/>
              <a:t>and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tmux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6A6F-2E8D-4993-8FDD-D0154353E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login sessions to be saved, detached, and reattached</a:t>
            </a:r>
          </a:p>
          <a:p>
            <a:r>
              <a:rPr lang="en-US" dirty="0"/>
              <a:t>Cryptic controls with [CTRL-a]</a:t>
            </a:r>
          </a:p>
          <a:p>
            <a:endParaRPr lang="en-US" dirty="0"/>
          </a:p>
          <a:p>
            <a:r>
              <a:rPr lang="en-US" dirty="0" err="1">
                <a:latin typeface="Lucida Console" panose="020B0609040504020204" pitchFamily="49" charset="0"/>
              </a:rPr>
              <a:t>tmux</a:t>
            </a:r>
            <a:r>
              <a:rPr lang="en-US" dirty="0"/>
              <a:t> is a little more sophisticated, and is not immediately available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FA88E-1388-4615-A90B-211D0797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15CC7-1D7B-4B04-877C-7BB7DCD5ED83}"/>
              </a:ext>
            </a:extLst>
          </p:cNvPr>
          <p:cNvSpPr txBox="1"/>
          <p:nvPr/>
        </p:nvSpPr>
        <p:spPr>
          <a:xfrm>
            <a:off x="457200" y="3422265"/>
            <a:ext cx="843938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screen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160B4-A64E-CF48-A259-D5F535ACA6CF}"/>
              </a:ext>
            </a:extLst>
          </p:cNvPr>
          <p:cNvSpPr txBox="1"/>
          <p:nvPr/>
        </p:nvSpPr>
        <p:spPr>
          <a:xfrm>
            <a:off x="457200" y="5050859"/>
            <a:ext cx="8439386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ml </a:t>
            </a:r>
            <a:r>
              <a:rPr lang="en-US" dirty="0" err="1">
                <a:latin typeface="Lucida Console" panose="020B0609040504020204" pitchFamily="49" charset="0"/>
              </a:rPr>
              <a:t>tmux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tmux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8219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93198-03B9-4CF9-8470-D47F336717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865" y="833120"/>
            <a:ext cx="5721015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195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Expanded List of Linux Commands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A26DE-DF49-41A2-A99A-D3333674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781657"/>
              </p:ext>
            </p:extLst>
          </p:nvPr>
        </p:nvGraphicFramePr>
        <p:xfrm>
          <a:off x="514390" y="1257306"/>
          <a:ext cx="8172410" cy="4922520"/>
        </p:xfrm>
        <a:graphic>
          <a:graphicData uri="http://schemas.openxmlformats.org/drawingml/2006/table">
            <a:tbl>
              <a:tblPr/>
              <a:tblGrid>
                <a:gridCol w="81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7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a2p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chmod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dos2unix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getopts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lftp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openssl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readlink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sort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a2ps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chown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ghostscript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lftpget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passwd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readonly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source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wget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acroread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echo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glxinfo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paste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split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whatis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alias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cksum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gpg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patch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renice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splitdiff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whereis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apropos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emacs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pathchk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sqlite3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ulimit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which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enable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lockfile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pdf2ps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resize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umask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whiptail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awk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column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enscript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login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return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unalias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combinediff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env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gunzip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strace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whoami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gvim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logout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rexec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stream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unexpand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whois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batch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gvimdiff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look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pico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rlogin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strings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uniq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xargs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batchlim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gzip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pidof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submitinfo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unix2dos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xclock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crontab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expand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lsof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ping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rmdir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suspend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export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mac2unix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pinky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unset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xeyes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bind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csplit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pkill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rsync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swarm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unzip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xterm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break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factor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history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man2html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swarmdel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updatedb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bunzip2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false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md5sum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screen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uptime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zcat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bzcat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cvs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hostname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merge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printenv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script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tail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urlview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zcmp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bzcmp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iconv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mkdir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printf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tailf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mkfifo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usleep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zforce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pushd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sendmail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vdir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bzip2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declare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finger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pwd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seq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bzip2recover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flock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iostat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namei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python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telnet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view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zipgrep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bzless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fmt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jobcheck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qdel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setsid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vim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zipinfo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bzmore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diff3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jobload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netstat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qselect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sftp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vimdiff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zipnote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jobs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newer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qstat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timeout3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vimtutor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zipsplit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dircolors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join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newgrp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qsub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vmstat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zless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dirname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ftp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kill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nice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quota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zmore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checkquota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funzip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ksh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shopt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touch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chfn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disown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gawk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nohup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rdist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shred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40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chgrp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display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gedit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let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oclock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sleep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trap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watch</a:t>
                      </a: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96" marR="9796" marT="97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72611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37202" cy="4525963"/>
          </a:xfrm>
        </p:spPr>
        <p:txBody>
          <a:bodyPr/>
          <a:lstStyle/>
          <a:p>
            <a:r>
              <a:rPr lang="en-US" u="sng" dirty="0"/>
              <a:t>Character</a:t>
            </a:r>
            <a:r>
              <a:rPr lang="en-US" dirty="0"/>
              <a:t>: result of a keystroke</a:t>
            </a:r>
          </a:p>
          <a:p>
            <a:r>
              <a:rPr lang="en-US" u="sng" dirty="0" err="1"/>
              <a:t>Metacharacter</a:t>
            </a:r>
            <a:r>
              <a:rPr lang="en-US" dirty="0"/>
              <a:t>:  separates words</a:t>
            </a:r>
          </a:p>
          <a:p>
            <a:r>
              <a:rPr lang="en-US" u="sng" dirty="0"/>
              <a:t>Blank</a:t>
            </a:r>
            <a:r>
              <a:rPr lang="en-US" dirty="0"/>
              <a:t>: space, tab, or newline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B2119-6BD8-4665-95AF-F44D2CC3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253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794402" y="1528791"/>
            <a:ext cx="5025231" cy="5025411"/>
            <a:chOff x="2461657" y="1716950"/>
            <a:chExt cx="5025231" cy="5025411"/>
          </a:xfrm>
        </p:grpSpPr>
        <p:sp>
          <p:nvSpPr>
            <p:cNvPr id="7" name="Oval 6"/>
            <p:cNvSpPr/>
            <p:nvPr/>
          </p:nvSpPr>
          <p:spPr>
            <a:xfrm>
              <a:off x="2461657" y="1716950"/>
              <a:ext cx="5025231" cy="50254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character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449459" y="3026222"/>
              <a:ext cx="3653285" cy="365341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</a:rPr>
                <a:t>metacharacter</a:t>
              </a:r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| &amp; ; ( ) &lt; &gt; [ ] blank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664607" y="4950170"/>
              <a:ext cx="1364103" cy="13641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blank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38858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250" y="1417638"/>
            <a:ext cx="3658629" cy="4525963"/>
          </a:xfrm>
        </p:spPr>
        <p:txBody>
          <a:bodyPr>
            <a:normAutofit/>
          </a:bodyPr>
          <a:lstStyle/>
          <a:p>
            <a:r>
              <a:rPr lang="en-US" u="sng" dirty="0"/>
              <a:t>Token</a:t>
            </a:r>
            <a:r>
              <a:rPr lang="en-US" dirty="0"/>
              <a:t>: one or more characters separated into fields</a:t>
            </a:r>
          </a:p>
          <a:p>
            <a:r>
              <a:rPr lang="en-US" u="sng" dirty="0"/>
              <a:t>Word</a:t>
            </a:r>
            <a:r>
              <a:rPr lang="en-US" dirty="0"/>
              <a:t>: a token with no unquoted </a:t>
            </a:r>
            <a:r>
              <a:rPr lang="en-US" dirty="0" err="1"/>
              <a:t>metacharacters</a:t>
            </a:r>
            <a:endParaRPr lang="en-US" dirty="0"/>
          </a:p>
          <a:p>
            <a:r>
              <a:rPr lang="en-US" u="sng" dirty="0"/>
              <a:t>Operator</a:t>
            </a:r>
            <a:r>
              <a:rPr lang="en-US" dirty="0"/>
              <a:t>: a token with one or more </a:t>
            </a:r>
            <a:r>
              <a:rPr lang="en-US" dirty="0" err="1"/>
              <a:t>metacharacters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A43BB-A7C4-4BB0-8709-BADDF6A0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250" y="6173788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254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40879" y="1417638"/>
            <a:ext cx="4899796" cy="51421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token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9276" y="2185104"/>
            <a:ext cx="2383261" cy="43119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933" y="2185104"/>
            <a:ext cx="2284792" cy="43119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2777020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241" y="1235960"/>
            <a:ext cx="3658629" cy="5142161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Name</a:t>
            </a:r>
            <a:r>
              <a:rPr lang="en-US" dirty="0"/>
              <a:t>: a word with [a..z,A..Z,0..9,_] only</a:t>
            </a:r>
          </a:p>
          <a:p>
            <a:r>
              <a:rPr lang="en-US" u="sng" dirty="0"/>
              <a:t>Control operator</a:t>
            </a:r>
            <a:r>
              <a:rPr lang="en-US" dirty="0"/>
              <a:t>: performs control functions</a:t>
            </a:r>
          </a:p>
          <a:p>
            <a:r>
              <a:rPr lang="en-US" u="sng" dirty="0"/>
              <a:t>Redirection operator</a:t>
            </a:r>
            <a:r>
              <a:rPr lang="en-US" dirty="0"/>
              <a:t>: redirects file descriptors</a:t>
            </a:r>
          </a:p>
          <a:p>
            <a:r>
              <a:rPr lang="en-US" u="sng" dirty="0"/>
              <a:t>Filename</a:t>
            </a:r>
            <a:r>
              <a:rPr lang="en-US" dirty="0"/>
              <a:t>: identifies a file</a:t>
            </a:r>
          </a:p>
          <a:p>
            <a:r>
              <a:rPr lang="en-US" u="sng" dirty="0"/>
              <a:t>Reserved word</a:t>
            </a:r>
            <a:r>
              <a:rPr lang="en-US" dirty="0"/>
              <a:t>: special meaning , like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for</a:t>
            </a:r>
            <a:r>
              <a:rPr lang="en-US" dirty="0"/>
              <a:t> or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while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367B-39F4-41BA-B3A8-72D2D88E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243" y="6082949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64872" y="1326799"/>
            <a:ext cx="4899796" cy="51421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token</a:t>
            </a:r>
          </a:p>
        </p:txBody>
      </p:sp>
      <p:sp>
        <p:nvSpPr>
          <p:cNvPr id="7" name="Rectangle 6"/>
          <p:cNvSpPr/>
          <p:nvPr/>
        </p:nvSpPr>
        <p:spPr>
          <a:xfrm>
            <a:off x="4143269" y="2094265"/>
            <a:ext cx="2383261" cy="43119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6604926" y="2094265"/>
            <a:ext cx="2284792" cy="43119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operator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5987" y="2596021"/>
            <a:ext cx="2257826" cy="182671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05986" y="5943682"/>
            <a:ext cx="2257826" cy="3662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reserved word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06843" y="2596021"/>
            <a:ext cx="2069674" cy="15287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control operator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||  &amp;&amp;  &amp;  ;  ;;  |  |&amp;  (  )  newline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5375" y="3207539"/>
            <a:ext cx="5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6843" y="4277213"/>
            <a:ext cx="2069674" cy="1473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redirection operator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&lt;  &lt;&lt;  &gt;&gt;  &gt;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&gt;&amp;  &lt;&gt;  &lt;&amp;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05986" y="5502163"/>
            <a:ext cx="2257826" cy="3662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084146240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250" y="1279191"/>
            <a:ext cx="3658629" cy="5142161"/>
          </a:xfrm>
        </p:spPr>
        <p:txBody>
          <a:bodyPr>
            <a:normAutofit/>
          </a:bodyPr>
          <a:lstStyle/>
          <a:p>
            <a:r>
              <a:rPr lang="en-US" u="sng" dirty="0"/>
              <a:t>Parameter:</a:t>
            </a:r>
            <a:r>
              <a:rPr lang="en-US" dirty="0"/>
              <a:t> stores values</a:t>
            </a:r>
          </a:p>
          <a:p>
            <a:r>
              <a:rPr lang="en-US" u="sng" dirty="0"/>
              <a:t>Variable</a:t>
            </a:r>
            <a:r>
              <a:rPr lang="en-US" dirty="0"/>
              <a:t>: name for storing values, must begin with letter</a:t>
            </a:r>
          </a:p>
          <a:p>
            <a:r>
              <a:rPr lang="en-US" u="sng" dirty="0"/>
              <a:t>Special parameter</a:t>
            </a:r>
            <a:r>
              <a:rPr lang="en-US" dirty="0"/>
              <a:t>: can’t be modified</a:t>
            </a:r>
          </a:p>
          <a:p>
            <a:r>
              <a:rPr lang="en-US" u="sng" dirty="0"/>
              <a:t>Positional parameters</a:t>
            </a:r>
            <a:r>
              <a:rPr lang="en-US" dirty="0"/>
              <a:t>: for retrieving arguments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1B8B7-636E-4015-86C0-89245321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250" y="6035341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40879" y="1279191"/>
            <a:ext cx="4899796" cy="51421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token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9276" y="2046657"/>
            <a:ext cx="2383261" cy="43119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933" y="2046657"/>
            <a:ext cx="2284792" cy="43119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operator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4181994" y="2548413"/>
            <a:ext cx="2257826" cy="19860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1993" y="5896074"/>
            <a:ext cx="2257826" cy="3662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reserved word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82850" y="2548414"/>
            <a:ext cx="2069674" cy="15287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control operator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||  &amp;&amp;  &amp;  ;  ;;  |  |&amp;  (  )  newline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1382" y="3159931"/>
            <a:ext cx="5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82850" y="4229605"/>
            <a:ext cx="2069674" cy="1473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redirection operator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&lt;  &lt;&lt;  &gt;&gt;  &gt;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&gt;&amp;  &lt;&gt;  &lt;&amp;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1993" y="5454555"/>
            <a:ext cx="2257826" cy="3662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filename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52549" y="2984106"/>
            <a:ext cx="2093193" cy="5011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function/alias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8228" y="3685208"/>
            <a:ext cx="2061833" cy="1709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parameter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54464" y="4099871"/>
            <a:ext cx="1881523" cy="2987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variable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54464" y="4626002"/>
            <a:ext cx="1881523" cy="2822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special parameter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54464" y="4986639"/>
            <a:ext cx="1881523" cy="3214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positional parameter</a:t>
            </a:r>
          </a:p>
        </p:txBody>
      </p:sp>
    </p:spTree>
    <p:extLst>
      <p:ext uri="{BB962C8B-B14F-4D97-AF65-F5344CB8AC3E}">
        <p14:creationId xmlns:p14="http://schemas.microsoft.com/office/powerpoint/2010/main" val="216091677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Parameters - Special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F81DD-417E-4B42-A90B-A9A753FD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524C27-8F0D-474B-AF36-EDF39E432583}"/>
              </a:ext>
            </a:extLst>
          </p:cNvPr>
          <p:cNvGrpSpPr/>
          <p:nvPr/>
        </p:nvGrpSpPr>
        <p:grpSpPr>
          <a:xfrm>
            <a:off x="815258" y="2562942"/>
            <a:ext cx="7513484" cy="3416320"/>
            <a:chOff x="811162" y="2867742"/>
            <a:chExt cx="7513484" cy="3416320"/>
          </a:xfrm>
        </p:grpSpPr>
        <p:grpSp>
          <p:nvGrpSpPr>
            <p:cNvPr id="5" name="Group 4"/>
            <p:cNvGrpSpPr/>
            <p:nvPr/>
          </p:nvGrpSpPr>
          <p:grpSpPr>
            <a:xfrm>
              <a:off x="811162" y="2993923"/>
              <a:ext cx="7513484" cy="3219129"/>
              <a:chOff x="745612" y="2666181"/>
              <a:chExt cx="7513484" cy="32191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5612" y="372639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45612" y="409262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45612" y="445886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5612" y="2666181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5612" y="3398651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5612" y="482509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612" y="519133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45612" y="555756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45612" y="3032416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34102" y="2867742"/>
              <a:ext cx="7349939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urier"/>
                  <a:cs typeface="Courier"/>
                </a:rPr>
                <a:t>$*</a:t>
              </a:r>
              <a:r>
                <a:rPr lang="en-US" sz="2400" dirty="0"/>
                <a:t>	expands to the positional parameters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$@</a:t>
              </a:r>
              <a:r>
                <a:rPr lang="en-US" sz="2400" dirty="0"/>
                <a:t>	the same as $*, but as array rather than string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$#</a:t>
              </a:r>
              <a:r>
                <a:rPr lang="en-US" sz="2400" dirty="0"/>
                <a:t>	number of positional parameters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$-</a:t>
              </a:r>
              <a:r>
                <a:rPr lang="en-US" sz="2400" dirty="0"/>
                <a:t>	current option flags when shell invoked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$$</a:t>
              </a:r>
              <a:r>
                <a:rPr lang="en-US" sz="2400" dirty="0"/>
                <a:t>	process id of the shell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$!</a:t>
              </a:r>
              <a:r>
                <a:rPr lang="en-US" sz="2400" dirty="0"/>
                <a:t>	process id of last executed background command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$0</a:t>
              </a:r>
              <a:r>
                <a:rPr lang="en-US" sz="2400" dirty="0"/>
                <a:t>	name of the shell or shell script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$_</a:t>
              </a:r>
              <a:r>
                <a:rPr lang="en-US" sz="2400" dirty="0"/>
                <a:t>	final argument of last executed foreground command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$?</a:t>
              </a:r>
              <a:r>
                <a:rPr lang="en-US" sz="2400" dirty="0"/>
                <a:t>	exit status of last executed foreground command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7200" y="1794076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Special parameters have a single character</a:t>
            </a:r>
          </a:p>
        </p:txBody>
      </p:sp>
    </p:spTree>
    <p:extLst>
      <p:ext uri="{BB962C8B-B14F-4D97-AF65-F5344CB8AC3E}">
        <p14:creationId xmlns:p14="http://schemas.microsoft.com/office/powerpoint/2010/main" val="421557552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1E48-8D09-1D49-9911-9B077CB1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Bash Variables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DF448-5958-D446-98A9-593E8269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$BASH_REMATCH</a:t>
            </a:r>
          </a:p>
          <a:p>
            <a:r>
              <a:rPr lang="en-US" dirty="0"/>
              <a:t>$BASH_SUBSHELL</a:t>
            </a:r>
          </a:p>
          <a:p>
            <a:r>
              <a:rPr lang="en-US" dirty="0"/>
              <a:t>$PWD</a:t>
            </a:r>
          </a:p>
          <a:p>
            <a:r>
              <a:rPr lang="en-US" dirty="0"/>
              <a:t>$REPLY</a:t>
            </a:r>
          </a:p>
          <a:p>
            <a:r>
              <a:rPr lang="en-US" dirty="0"/>
              <a:t>$SHLVL</a:t>
            </a:r>
          </a:p>
          <a:p>
            <a:r>
              <a:rPr lang="en-US" dirty="0"/>
              <a:t>… type man bash, search for Shell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C163-446B-2145-8010-0B6798D9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2068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1E48-8D09-1D49-9911-9B077CB1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Bash Variables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DF448-5958-D446-98A9-593E8269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$BASH_ENV</a:t>
            </a:r>
          </a:p>
          <a:p>
            <a:r>
              <a:rPr lang="en-US" dirty="0"/>
              <a:t>$HISTFILE</a:t>
            </a:r>
          </a:p>
          <a:p>
            <a:r>
              <a:rPr lang="en-US" dirty="0"/>
              <a:t>$HISTFILESIZE</a:t>
            </a:r>
          </a:p>
          <a:p>
            <a:r>
              <a:rPr lang="en-US" dirty="0"/>
              <a:t>$IFS</a:t>
            </a:r>
          </a:p>
          <a:p>
            <a:r>
              <a:rPr lang="en-US" dirty="0"/>
              <a:t>$PATH</a:t>
            </a:r>
          </a:p>
          <a:p>
            <a:r>
              <a:rPr lang="en-US" dirty="0"/>
              <a:t>… type man bash, search for Shell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C163-446B-2145-8010-0B6798D9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85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Documentation: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EC7C6-9301-44AD-BC35-9753AB84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909727"/>
            <a:ext cx="8229600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man pwd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man diff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man head</a:t>
            </a:r>
          </a:p>
        </p:txBody>
      </p:sp>
    </p:spTree>
    <p:extLst>
      <p:ext uri="{BB962C8B-B14F-4D97-AF65-F5344CB8AC3E}">
        <p14:creationId xmlns:p14="http://schemas.microsoft.com/office/powerpoint/2010/main" val="82393615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  Comments?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DA393-141D-4744-B0F2-6017BE2E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260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6581" y="1743384"/>
            <a:ext cx="775616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dirty="0" err="1"/>
              <a:t>staff@hpc.nih.gov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3422650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Documentation: </a:t>
            </a:r>
            <a:r>
              <a:rPr lang="en-US" dirty="0">
                <a:latin typeface="Lucida Console"/>
                <a:cs typeface="Lucida Console"/>
              </a:rPr>
              <a:t>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/>
                <a:cs typeface="Lucida Console"/>
              </a:rPr>
              <a:t>type</a:t>
            </a:r>
            <a:r>
              <a:rPr lang="en-US" dirty="0"/>
              <a:t> is a </a:t>
            </a:r>
            <a:r>
              <a:rPr lang="en-US" dirty="0" err="1">
                <a:latin typeface="Lucida Console"/>
                <a:cs typeface="Lucida Console"/>
              </a:rPr>
              <a:t>builtin</a:t>
            </a:r>
            <a:r>
              <a:rPr lang="en-US" dirty="0"/>
              <a:t> that displays the </a:t>
            </a:r>
            <a:r>
              <a:rPr lang="en-US" dirty="0">
                <a:latin typeface="Lucida Console"/>
                <a:cs typeface="Lucida Console"/>
              </a:rPr>
              <a:t>type</a:t>
            </a:r>
            <a:r>
              <a:rPr lang="en-US" dirty="0"/>
              <a:t> of a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F04F9-DDCD-41E0-A06B-EA3729BD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737048"/>
            <a:ext cx="8229600" cy="31700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type -t rmdir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file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type -t if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keyword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type -t echo</a:t>
            </a:r>
          </a:p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builtin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type -t module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function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type -t ls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alias</a:t>
            </a:r>
          </a:p>
        </p:txBody>
      </p:sp>
    </p:spTree>
    <p:extLst>
      <p:ext uri="{BB962C8B-B14F-4D97-AF65-F5344CB8AC3E}">
        <p14:creationId xmlns:p14="http://schemas.microsoft.com/office/powerpoint/2010/main" val="2444027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/>
                <a:cs typeface="Lucida Console"/>
              </a:rPr>
              <a:t>builtin</a:t>
            </a:r>
            <a:endParaRPr lang="en-US" dirty="0">
              <a:latin typeface="Lucida Console"/>
              <a:cs typeface="Lucida Conso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Bash has built-in commands (</a:t>
            </a:r>
            <a:r>
              <a:rPr lang="en-US" dirty="0" err="1">
                <a:latin typeface="Lucida Console"/>
                <a:cs typeface="Lucida Console"/>
              </a:rPr>
              <a:t>builtin</a:t>
            </a:r>
            <a:r>
              <a:rPr lang="en-US" dirty="0"/>
              <a:t>)</a:t>
            </a:r>
          </a:p>
          <a:p>
            <a:r>
              <a:rPr lang="en-US" dirty="0">
                <a:latin typeface="Lucida Console"/>
                <a:cs typeface="Lucida Console"/>
              </a:rPr>
              <a:t>echo</a:t>
            </a:r>
            <a:r>
              <a:rPr lang="en-US" dirty="0">
                <a:latin typeface="Lucida Console" panose="020B0609040504020204" pitchFamily="49" charset="0"/>
              </a:rPr>
              <a:t>, </a:t>
            </a:r>
            <a:r>
              <a:rPr lang="en-US" dirty="0">
                <a:latin typeface="Lucida Console"/>
                <a:cs typeface="Lucida Console"/>
              </a:rPr>
              <a:t>exit</a:t>
            </a:r>
            <a:r>
              <a:rPr lang="en-US" dirty="0">
                <a:latin typeface="Lucida Console" panose="020B0609040504020204" pitchFamily="49" charset="0"/>
              </a:rPr>
              <a:t>, </a:t>
            </a:r>
            <a:r>
              <a:rPr lang="en-US" dirty="0">
                <a:latin typeface="Lucida Console"/>
                <a:cs typeface="Lucida Console"/>
              </a:rPr>
              <a:t>hash</a:t>
            </a:r>
            <a:r>
              <a:rPr lang="en-US" dirty="0">
                <a:latin typeface="Lucida Console" panose="020B0609040504020204" pitchFamily="49" charset="0"/>
              </a:rPr>
              <a:t>, </a:t>
            </a:r>
            <a:r>
              <a:rPr lang="en-US" dirty="0">
                <a:latin typeface="Lucida Console"/>
                <a:cs typeface="Lucida Console"/>
              </a:rPr>
              <a:t>printf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6F4AD-1168-4B3B-BBAC-A67A8D98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5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Documentation: 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builtin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 can be seen with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help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cs typeface="Courier"/>
              </a:rPr>
              <a:t>Specifics with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help [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builtin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5613B-5427-4FBC-92D1-C0BF1416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272052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help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16879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help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pwd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50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 To This Presentation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39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These lines are narrative information</a:t>
            </a:r>
          </a:p>
          <a:p>
            <a:r>
              <a:rPr lang="en-US" dirty="0"/>
              <a:t>Beige boxes are interactive terminal sessions: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Gray boxes are file/script contents: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White boxes are commands: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16F29-0EBB-41CF-BE24-A69FCAE8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71240"/>
            <a:ext cx="8085749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Today is $(date)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338682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This is the first line of this file.</a:t>
            </a:r>
          </a:p>
          <a:p>
            <a:r>
              <a:rPr lang="en-US" dirty="0">
                <a:latin typeface="Lucida Console" panose="020B0609040504020204" pitchFamily="49" charset="0"/>
              </a:rPr>
              <a:t>This is the second line.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813327"/>
            <a:ext cx="822960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Today is $(date)</a:t>
            </a:r>
          </a:p>
        </p:txBody>
      </p:sp>
    </p:spTree>
    <p:extLst>
      <p:ext uri="{BB962C8B-B14F-4D97-AF65-F5344CB8AC3E}">
        <p14:creationId xmlns:p14="http://schemas.microsoft.com/office/powerpoint/2010/main" val="3263809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Non-Bash Commands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in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/bin</a:t>
            </a:r>
            <a:r>
              <a:rPr lang="en-US" dirty="0"/>
              <a:t>,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/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usr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/bin</a:t>
            </a:r>
            <a:r>
              <a:rPr lang="en-US" dirty="0"/>
              <a:t>, and 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/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usr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/local/bin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cs typeface="Courier"/>
              </a:rPr>
              <a:t>Some overlap between Bash </a:t>
            </a:r>
            <a:r>
              <a:rPr lang="en-US" dirty="0" err="1">
                <a:latin typeface="Lucida Console" panose="020B0609040504020204" pitchFamily="49" charset="0"/>
                <a:cs typeface="Courier"/>
              </a:rPr>
              <a:t>builtin</a:t>
            </a:r>
            <a:r>
              <a:rPr lang="en-US" dirty="0">
                <a:cs typeface="Courier"/>
              </a:rPr>
              <a:t> and external </a:t>
            </a:r>
            <a:r>
              <a:rPr lang="en-US" dirty="0" err="1">
                <a:cs typeface="Courier"/>
              </a:rPr>
              <a:t>executables</a:t>
            </a:r>
            <a:endParaRPr lang="en-US" dirty="0">
              <a:cs typeface="Courier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8203E-E3A5-450A-8B03-4AC854C8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984910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help time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man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116237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help pwd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man pwd</a:t>
            </a:r>
          </a:p>
        </p:txBody>
      </p:sp>
    </p:spTree>
    <p:extLst>
      <p:ext uri="{BB962C8B-B14F-4D97-AF65-F5344CB8AC3E}">
        <p14:creationId xmlns:p14="http://schemas.microsoft.com/office/powerpoint/2010/main" val="109509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96C1-8DB6-418F-B2B5-41E57F4E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--help, -h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13A74-4E22-4E55-8AEB-5C6FE143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commands have (or should have) a help menu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Sometimes -h works as well, but not always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4F968-5770-4F2B-951A-B76CA7CF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FB52F-3F59-4D1E-ABFC-43DF8FCB2B4B}"/>
              </a:ext>
            </a:extLst>
          </p:cNvPr>
          <p:cNvSpPr txBox="1"/>
          <p:nvPr/>
        </p:nvSpPr>
        <p:spPr>
          <a:xfrm>
            <a:off x="457200" y="2895594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find --help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BCBBE-543B-4882-8289-92AA127B730D}"/>
              </a:ext>
            </a:extLst>
          </p:cNvPr>
          <p:cNvSpPr txBox="1"/>
          <p:nvPr/>
        </p:nvSpPr>
        <p:spPr>
          <a:xfrm>
            <a:off x="457200" y="4761181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sbatch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-h</a:t>
            </a:r>
          </a:p>
        </p:txBody>
      </p:sp>
    </p:spTree>
    <p:extLst>
      <p:ext uri="{BB962C8B-B14F-4D97-AF65-F5344CB8AC3E}">
        <p14:creationId xmlns:p14="http://schemas.microsoft.com/office/powerpoint/2010/main" val="374741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FB4CFF-B63F-4356-8217-0E3B8120DE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897" y="320778"/>
            <a:ext cx="6756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56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write a script?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One-liners are not enough</a:t>
            </a:r>
          </a:p>
          <a:p>
            <a:r>
              <a:rPr lang="en-US" dirty="0"/>
              <a:t>Quick and dirty prototypes</a:t>
            </a:r>
          </a:p>
          <a:p>
            <a:r>
              <a:rPr lang="en-US" dirty="0"/>
              <a:t>Maintain library of functional tools</a:t>
            </a:r>
          </a:p>
          <a:p>
            <a:r>
              <a:rPr lang="en-US" dirty="0"/>
              <a:t>Glue to string other apps together</a:t>
            </a:r>
          </a:p>
          <a:p>
            <a:r>
              <a:rPr lang="en-US" dirty="0"/>
              <a:t>Batch system submissions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15FD5-F33C-4F1D-A064-008D79C5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9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in a Script?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Commands</a:t>
            </a:r>
          </a:p>
          <a:p>
            <a:r>
              <a:rPr lang="en-US"/>
              <a:t>Variables</a:t>
            </a:r>
          </a:p>
          <a:p>
            <a:r>
              <a:rPr lang="en-US"/>
              <a:t>Functions</a:t>
            </a:r>
          </a:p>
          <a:p>
            <a:r>
              <a:rPr lang="en-US"/>
              <a:t>Loops</a:t>
            </a:r>
          </a:p>
          <a:p>
            <a:r>
              <a:rPr lang="en-US"/>
              <a:t>Conditional statements</a:t>
            </a:r>
          </a:p>
          <a:p>
            <a:r>
              <a:rPr lang="en-US"/>
              <a:t>Comments and documentation</a:t>
            </a:r>
          </a:p>
          <a:p>
            <a:r>
              <a:rPr lang="en-US"/>
              <a:t>Options and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CE086-C6A1-4703-A01B-0CEF52B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2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Very First Script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88920" cy="5087715"/>
          </a:xfrm>
        </p:spPr>
        <p:txBody>
          <a:bodyPr>
            <a:normAutofit/>
          </a:bodyPr>
          <a:lstStyle/>
          <a:p>
            <a:r>
              <a:rPr lang="en-US" dirty="0"/>
              <a:t>create a script and inspect its contents: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call it with bash: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results: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8E149-5FD9-4146-A349-18FCB85A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48554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'echo Hello World!' &gt; hello_world.sh</a:t>
            </a:r>
          </a:p>
          <a:p>
            <a:r>
              <a:rPr lang="en-US" dirty="0">
                <a:latin typeface="Lucida Console" panose="020B0609040504020204" pitchFamily="49" charset="0"/>
              </a:rPr>
              <a:t>cat hello_world.sh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103365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bash hello_world.sh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257140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bash </a:t>
            </a:r>
            <a:r>
              <a:rPr lang="en-US" dirty="0" err="1">
                <a:latin typeface="Lucida Console" panose="020B0609040504020204" pitchFamily="49" charset="0"/>
              </a:rPr>
              <a:t>hello_world.sh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Hello World!</a:t>
            </a:r>
          </a:p>
        </p:txBody>
      </p:sp>
    </p:spTree>
    <p:extLst>
      <p:ext uri="{BB962C8B-B14F-4D97-AF65-F5344CB8AC3E}">
        <p14:creationId xmlns:p14="http://schemas.microsoft.com/office/powerpoint/2010/main" val="146845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Multiline file creation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56396"/>
          </a:xfrm>
        </p:spPr>
        <p:txBody>
          <a:bodyPr/>
          <a:lstStyle/>
          <a:p>
            <a:r>
              <a:rPr lang="en-US" dirty="0"/>
              <a:t>create a multiline script: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A702F-58EC-4043-96BF-FF2262E7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485543"/>
            <a:ext cx="8229600" cy="31393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cat &lt;&lt; ALLDONE &gt; hello_world_multiline.sh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echo Hello World!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echo Yet another line.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echo This is getting boring.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ALLDONE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$</a:t>
            </a:r>
          </a:p>
          <a:p>
            <a:r>
              <a:rPr lang="en-US" dirty="0">
                <a:latin typeface="Lucida Console" panose="020B0609040504020204" pitchFamily="49" charset="0"/>
              </a:rPr>
              <a:t>$ bash hello_world_multiline.sh</a:t>
            </a:r>
          </a:p>
          <a:p>
            <a:r>
              <a:rPr lang="en-US" dirty="0">
                <a:latin typeface="Lucida Console" panose="020B0609040504020204" pitchFamily="49" charset="0"/>
              </a:rPr>
              <a:t>Hello World!</a:t>
            </a:r>
          </a:p>
          <a:p>
            <a:r>
              <a:rPr lang="en-US" dirty="0">
                <a:latin typeface="Lucida Console" panose="020B0609040504020204" pitchFamily="49" charset="0"/>
              </a:rPr>
              <a:t>Yet another line.</a:t>
            </a:r>
          </a:p>
          <a:p>
            <a:r>
              <a:rPr lang="en-US" dirty="0">
                <a:latin typeface="Lucida Console" panose="020B0609040504020204" pitchFamily="49" charset="0"/>
              </a:rPr>
              <a:t>This is getting boring.</a:t>
            </a:r>
          </a:p>
          <a:p>
            <a:r>
              <a:rPr lang="en-US" dirty="0">
                <a:latin typeface="Lucida Console" panose="020B0609040504020204" pitchFamily="49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920591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urier"/>
                <a:cs typeface="Courier"/>
              </a:rPr>
              <a:t>nano</a:t>
            </a:r>
            <a:r>
              <a:rPr lang="en-US"/>
              <a:t> file editor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349FF-3F80-4C60-AC47-CF04F40B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nano_sn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0" y="1417638"/>
            <a:ext cx="7801780" cy="45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24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Editors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/>
              </a:rPr>
              <a:t>SciTE</a:t>
            </a:r>
            <a:endParaRPr lang="en-US" dirty="0">
              <a:latin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gedit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nano</a:t>
            </a:r>
            <a:r>
              <a:rPr lang="en-US" dirty="0"/>
              <a:t> and </a:t>
            </a:r>
            <a:r>
              <a:rPr lang="en-US" dirty="0" err="1">
                <a:latin typeface="Courier"/>
                <a:cs typeface="Courier"/>
              </a:rPr>
              <a:t>pico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vi</a:t>
            </a:r>
            <a:r>
              <a:rPr lang="en-US" dirty="0"/>
              <a:t>, </a:t>
            </a:r>
            <a:r>
              <a:rPr lang="en-US" dirty="0">
                <a:latin typeface="Courier"/>
                <a:cs typeface="Courier"/>
              </a:rPr>
              <a:t>vim</a:t>
            </a:r>
            <a:r>
              <a:rPr lang="en-US" dirty="0"/>
              <a:t>, and </a:t>
            </a:r>
            <a:r>
              <a:rPr lang="en-US" dirty="0" err="1">
                <a:latin typeface="Courier"/>
                <a:cs typeface="Courier"/>
              </a:rPr>
              <a:t>gvim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emacs</a:t>
            </a:r>
          </a:p>
          <a:p>
            <a:r>
              <a:rPr lang="en-US" dirty="0">
                <a:cs typeface="Courier"/>
              </a:rPr>
              <a:t>Use </a:t>
            </a:r>
            <a:r>
              <a:rPr lang="en-US" dirty="0">
                <a:latin typeface="Courier"/>
                <a:cs typeface="Courier"/>
              </a:rPr>
              <a:t>dos2unix</a:t>
            </a:r>
            <a:r>
              <a:rPr lang="en-US" dirty="0">
                <a:cs typeface="Courier"/>
              </a:rPr>
              <a:t> if text file created on Windows machine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0D5E8-765C-430B-8408-7DC3F701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2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Execute With A Shebang!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9918"/>
          </a:xfrm>
        </p:spPr>
        <p:txBody>
          <a:bodyPr>
            <a:normAutofit/>
          </a:bodyPr>
          <a:lstStyle/>
          <a:p>
            <a:r>
              <a:rPr lang="en-US" dirty="0"/>
              <a:t>If bash is the default shell, making it executable allows it to be run directly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Adding a shebang specifies the scripting language: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AF3B9-7817-4CB1-8A7C-3A11D8AA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333496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Hello World!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01235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chmod +x hello_world.sh</a:t>
            </a:r>
          </a:p>
          <a:p>
            <a:r>
              <a:rPr lang="en-US" dirty="0">
                <a:latin typeface="Lucida Console" panose="020B0609040504020204" pitchFamily="49" charset="0"/>
              </a:rPr>
              <a:t>./hello_world.sh</a:t>
            </a:r>
          </a:p>
        </p:txBody>
      </p:sp>
    </p:spTree>
    <p:extLst>
      <p:ext uri="{BB962C8B-B14F-4D97-AF65-F5344CB8AC3E}">
        <p14:creationId xmlns:p14="http://schemas.microsoft.com/office/powerpoint/2010/main" val="68030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Terminal Emulators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PuTTY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dirty="0">
                <a:hlinkClick r:id="rId2"/>
              </a:rPr>
              <a:t>http://www.chiark.greenend.org.uk/~sgtatham/putty/</a:t>
            </a:r>
            <a:r>
              <a:rPr lang="en-US" sz="1800" dirty="0"/>
              <a:t>)</a:t>
            </a:r>
          </a:p>
          <a:p>
            <a:r>
              <a:rPr lang="en-US" dirty="0"/>
              <a:t>iTerm2 </a:t>
            </a:r>
            <a:r>
              <a:rPr lang="en-US" sz="1800" dirty="0"/>
              <a:t>(</a:t>
            </a:r>
            <a:r>
              <a:rPr lang="en-US" sz="1800" dirty="0">
                <a:hlinkClick r:id="rId3"/>
              </a:rPr>
              <a:t>http://iterm2.com/</a:t>
            </a:r>
            <a:r>
              <a:rPr lang="en-US" sz="1800" dirty="0"/>
              <a:t>)</a:t>
            </a:r>
          </a:p>
          <a:p>
            <a:r>
              <a:rPr lang="en-US" dirty="0" err="1"/>
              <a:t>NoMachine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dirty="0">
                <a:hlinkClick r:id="rId4"/>
              </a:rPr>
              <a:t>https://www.nomachine.com/</a:t>
            </a:r>
            <a:r>
              <a:rPr lang="en-US" sz="1800" dirty="0"/>
              <a:t>)</a:t>
            </a:r>
          </a:p>
          <a:p>
            <a:r>
              <a:rPr lang="en-US" dirty="0" err="1"/>
              <a:t>MobaXterm</a:t>
            </a:r>
            <a:r>
              <a:rPr lang="en-US" sz="1800" dirty="0"/>
              <a:t> (</a:t>
            </a:r>
            <a:r>
              <a:rPr lang="en-US" sz="1800" dirty="0">
                <a:hlinkClick r:id="rId5"/>
              </a:rPr>
              <a:t>https://mobaxterm.mobatek.net/</a:t>
            </a:r>
            <a:r>
              <a:rPr lang="en-US" sz="18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1CFE-69D7-4F74-A0BB-57E7A67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2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Call bash with </a:t>
            </a:r>
            <a:r>
              <a:rPr lang="en-US" sz="3500" dirty="0">
                <a:latin typeface="Lucida Console" panose="020B0609040504020204" pitchFamily="49" charset="0"/>
                <a:cs typeface="Courier"/>
              </a:rPr>
              <a:t>-x -v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/>
          </a:p>
          <a:p>
            <a:r>
              <a:rPr lang="en-US" sz="3500" dirty="0">
                <a:latin typeface="Lucida Console" panose="020B0609040504020204" pitchFamily="49" charset="0"/>
                <a:cs typeface="Courier"/>
              </a:rPr>
              <a:t>-x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/>
              <a:t>displays commands and their results</a:t>
            </a:r>
          </a:p>
          <a:p>
            <a:r>
              <a:rPr lang="en-US" sz="3500" dirty="0">
                <a:latin typeface="Lucida Console" panose="020B0609040504020204" pitchFamily="49" charset="0"/>
                <a:cs typeface="Courier"/>
              </a:rPr>
              <a:t>-v</a:t>
            </a:r>
            <a:r>
              <a:rPr lang="en-US" sz="3500" dirty="0">
                <a:latin typeface="Lucida Console" panose="020B0609040504020204" pitchFamily="49" charset="0"/>
              </a:rPr>
              <a:t> </a:t>
            </a:r>
            <a:r>
              <a:rPr lang="en-US" dirty="0"/>
              <a:t>displays everything, even comments and spaces</a:t>
            </a:r>
          </a:p>
          <a:p>
            <a:r>
              <a:rPr lang="en-US" sz="3500" dirty="0">
                <a:latin typeface="Lucida Console" panose="020B0609040504020204" pitchFamily="49" charset="0"/>
              </a:rPr>
              <a:t>-xv </a:t>
            </a:r>
            <a:r>
              <a:rPr lang="en-US" dirty="0"/>
              <a:t>can be combined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DDC8-2056-4E36-8853-DAD8399B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049824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 -xv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Hello World!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86477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bash -x -v hello_world.sh</a:t>
            </a:r>
          </a:p>
        </p:txBody>
      </p:sp>
    </p:spTree>
    <p:extLst>
      <p:ext uri="{BB962C8B-B14F-4D97-AF65-F5344CB8AC3E}">
        <p14:creationId xmlns:p14="http://schemas.microsoft.com/office/powerpoint/2010/main" val="4091161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F616-688E-4996-856D-49680072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About The Shebang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37585-8CE7-4F36-97EF-6042DCB8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shebang allows only one argument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ok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not 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E3EC4-9AD4-41B3-83C5-6BA3B39A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63E02-611D-40E2-853C-660AD49A9FEA}"/>
              </a:ext>
            </a:extLst>
          </p:cNvPr>
          <p:cNvSpPr txBox="1"/>
          <p:nvPr/>
        </p:nvSpPr>
        <p:spPr>
          <a:xfrm>
            <a:off x="457200" y="2453432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 -xv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Hello World!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9EAF9-D2BA-431E-AEC3-E99CC1E3A4CC}"/>
              </a:ext>
            </a:extLst>
          </p:cNvPr>
          <p:cNvSpPr txBox="1"/>
          <p:nvPr/>
        </p:nvSpPr>
        <p:spPr>
          <a:xfrm>
            <a:off x="457200" y="4271414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 -x -v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Hello World!</a:t>
            </a:r>
          </a:p>
        </p:txBody>
      </p:sp>
    </p:spTree>
    <p:extLst>
      <p:ext uri="{BB962C8B-B14F-4D97-AF65-F5344CB8AC3E}">
        <p14:creationId xmlns:p14="http://schemas.microsoft.com/office/powerpoint/2010/main" val="1656492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examples/input/</a:t>
            </a:r>
            <a:r>
              <a:rPr lang="en-US" sz="3200" dirty="0" err="1">
                <a:latin typeface="Lucida Console" panose="020B0609040504020204" pitchFamily="49" charset="0"/>
              </a:rPr>
              <a:t>args.sh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DBBD-2A08-4AB1-BAE7-E5671E56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47074"/>
            <a:ext cx="8229600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You passed $# arguments to the script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The first three arguments are: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$1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$2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$3</a:t>
            </a:r>
          </a:p>
        </p:txBody>
      </p:sp>
    </p:spTree>
    <p:extLst>
      <p:ext uri="{BB962C8B-B14F-4D97-AF65-F5344CB8AC3E}">
        <p14:creationId xmlns:p14="http://schemas.microsoft.com/office/powerpoint/2010/main" val="2214062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Parameters - Positional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Positional parameters are arguments passed to the shell when invoked</a:t>
            </a:r>
          </a:p>
          <a:p>
            <a:r>
              <a:rPr lang="en-US" dirty="0"/>
              <a:t>Denoted by ${digit}, &gt; 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Normally used with scripts and functions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E8F1-5D6B-4054-A41A-8402DB36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38370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cat x.sh</a:t>
            </a:r>
          </a:p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${4} ${15} ${7} ${3} ${1} ${20}</a:t>
            </a:r>
          </a:p>
          <a:p>
            <a:r>
              <a:rPr lang="en-US" dirty="0">
                <a:latin typeface="Lucida Console" panose="020B0609040504020204" pitchFamily="49" charset="0"/>
              </a:rPr>
              <a:t>$ bash x.sh {A..Z}</a:t>
            </a:r>
          </a:p>
          <a:p>
            <a:r>
              <a:rPr lang="en-US" dirty="0">
                <a:latin typeface="Lucida Console" panose="020B0609040504020204" pitchFamily="49" charset="0"/>
              </a:rPr>
              <a:t>D O G C A T</a:t>
            </a:r>
          </a:p>
        </p:txBody>
      </p:sp>
    </p:spTree>
    <p:extLst>
      <p:ext uri="{BB962C8B-B14F-4D97-AF65-F5344CB8AC3E}">
        <p14:creationId xmlns:p14="http://schemas.microsoft.com/office/powerpoint/2010/main" val="403784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Parameters - Special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F81DD-417E-4B42-A90B-A9A753FD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524C27-8F0D-474B-AF36-EDF39E432583}"/>
              </a:ext>
            </a:extLst>
          </p:cNvPr>
          <p:cNvGrpSpPr/>
          <p:nvPr/>
        </p:nvGrpSpPr>
        <p:grpSpPr>
          <a:xfrm>
            <a:off x="815258" y="2562942"/>
            <a:ext cx="7513484" cy="3416320"/>
            <a:chOff x="811162" y="2867742"/>
            <a:chExt cx="7513484" cy="3416320"/>
          </a:xfrm>
        </p:grpSpPr>
        <p:grpSp>
          <p:nvGrpSpPr>
            <p:cNvPr id="5" name="Group 4"/>
            <p:cNvGrpSpPr/>
            <p:nvPr/>
          </p:nvGrpSpPr>
          <p:grpSpPr>
            <a:xfrm>
              <a:off x="811162" y="2993923"/>
              <a:ext cx="7513484" cy="3219129"/>
              <a:chOff x="745612" y="2666181"/>
              <a:chExt cx="7513484" cy="32191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5612" y="372639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45612" y="409262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45612" y="445886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5612" y="2666181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5612" y="3398651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5612" y="482509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612" y="5191333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45612" y="5557568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45612" y="3032416"/>
                <a:ext cx="7513484" cy="3277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34102" y="2867742"/>
              <a:ext cx="7349939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urier"/>
                  <a:cs typeface="Courier"/>
                </a:rPr>
                <a:t>$*</a:t>
              </a:r>
              <a:r>
                <a:rPr lang="en-US" sz="2400" dirty="0"/>
                <a:t>	expands to the positional parameters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$@</a:t>
              </a:r>
              <a:r>
                <a:rPr lang="en-US" sz="2400" dirty="0"/>
                <a:t>	the same as $*, but as array rather than string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$#</a:t>
              </a:r>
              <a:r>
                <a:rPr lang="en-US" sz="2400" dirty="0"/>
                <a:t>	number of positional parameters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$-</a:t>
              </a:r>
              <a:r>
                <a:rPr lang="en-US" sz="2400" dirty="0"/>
                <a:t>	current option flags when shell invoked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$$</a:t>
              </a:r>
              <a:r>
                <a:rPr lang="en-US" sz="2400" dirty="0"/>
                <a:t>	process id of the shell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$!</a:t>
              </a:r>
              <a:r>
                <a:rPr lang="en-US" sz="2400" dirty="0"/>
                <a:t>	process id of last executed background command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$0</a:t>
              </a:r>
              <a:r>
                <a:rPr lang="en-US" sz="2400" dirty="0"/>
                <a:t>	name of the shell or shell script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$_</a:t>
              </a:r>
              <a:r>
                <a:rPr lang="en-US" sz="2400" dirty="0"/>
                <a:t>	final argument of last executed foreground command</a:t>
              </a:r>
            </a:p>
            <a:p>
              <a:r>
                <a:rPr lang="en-US" sz="2400" dirty="0">
                  <a:latin typeface="Courier"/>
                  <a:cs typeface="Courier"/>
                </a:rPr>
                <a:t>$?</a:t>
              </a:r>
              <a:r>
                <a:rPr lang="en-US" sz="2400" dirty="0"/>
                <a:t>	exit status of last executed foreground command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7200" y="1794076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Special parameters have a single character</a:t>
            </a:r>
          </a:p>
        </p:txBody>
      </p:sp>
    </p:spTree>
    <p:extLst>
      <p:ext uri="{BB962C8B-B14F-4D97-AF65-F5344CB8AC3E}">
        <p14:creationId xmlns:p14="http://schemas.microsoft.com/office/powerpoint/2010/main" val="470673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057" y="173545"/>
            <a:ext cx="5469308" cy="41019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06901"/>
            <a:ext cx="5682628" cy="681134"/>
          </a:xfrm>
          <a:solidFill>
            <a:schemeClr val="dk1">
              <a:alpha val="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Setting the environment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D673A-3969-4523-AB4C-5F2583EABE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92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A set of variables and functions recognized by the kernel and used by most programs</a:t>
            </a:r>
          </a:p>
          <a:p>
            <a:r>
              <a:rPr lang="en-US" dirty="0"/>
              <a:t>Not all variables are environment variables, must be </a:t>
            </a:r>
            <a:r>
              <a:rPr lang="en-US" dirty="0">
                <a:latin typeface="Lucida Console"/>
                <a:cs typeface="Lucida Console"/>
              </a:rPr>
              <a:t>exported</a:t>
            </a:r>
          </a:p>
          <a:p>
            <a:r>
              <a:rPr lang="en-US" dirty="0"/>
              <a:t>Initially set by </a:t>
            </a:r>
            <a:r>
              <a:rPr lang="en-US" b="1" dirty="0"/>
              <a:t>startup files</a:t>
            </a:r>
          </a:p>
          <a:p>
            <a:r>
              <a:rPr lang="en-US" dirty="0" err="1">
                <a:latin typeface="Lucida Console"/>
                <a:cs typeface="Lucida Console"/>
              </a:rPr>
              <a:t>printenv</a:t>
            </a:r>
            <a:r>
              <a:rPr lang="en-US" dirty="0"/>
              <a:t> displays variables and values in the environment</a:t>
            </a:r>
          </a:p>
          <a:p>
            <a:r>
              <a:rPr lang="en-US" dirty="0">
                <a:latin typeface="Lucida Console"/>
                <a:cs typeface="Lucida Console"/>
              </a:rPr>
              <a:t>set</a:t>
            </a:r>
            <a:r>
              <a:rPr lang="en-US" dirty="0"/>
              <a:t> displays ALL variable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54F18-5960-46E3-8BA2-E00BB4D2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17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</a:t>
            </a:r>
            <a:r>
              <a:rPr lang="en-US" i="1"/>
              <a:t>variable</a:t>
            </a:r>
            <a:r>
              <a:rPr lang="en-US"/>
              <a:t> is construct to hold information, assigned to a </a:t>
            </a:r>
            <a:r>
              <a:rPr lang="en-US" i="1"/>
              <a:t>word</a:t>
            </a:r>
          </a:p>
          <a:p>
            <a:r>
              <a:rPr lang="en-US"/>
              <a:t>Variables are initially </a:t>
            </a:r>
            <a:r>
              <a:rPr lang="en-US" i="1"/>
              <a:t>undefined</a:t>
            </a:r>
          </a:p>
          <a:p>
            <a:r>
              <a:rPr lang="en-US"/>
              <a:t>Variables have </a:t>
            </a:r>
            <a:r>
              <a:rPr lang="en-US" i="1"/>
              <a:t>scope</a:t>
            </a:r>
          </a:p>
          <a:p>
            <a:r>
              <a:rPr lang="en-US"/>
              <a:t>Variables are a key component of the shell's </a:t>
            </a:r>
            <a:r>
              <a:rPr lang="en-US" i="1"/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B60BA-CB24-4C30-BBE2-D776E27B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69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Variables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64475"/>
          </a:xfrm>
        </p:spPr>
        <p:txBody>
          <a:bodyPr/>
          <a:lstStyle/>
          <a:p>
            <a:r>
              <a:rPr lang="en-US" dirty="0"/>
              <a:t>A simple script: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cs typeface="Courier"/>
              </a:rPr>
              <a:t>Variables simplify and make portable: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A16AE-6A91-4BAC-A64B-FE60D6BE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94994"/>
            <a:ext cx="8229600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cd /path/to/somewhere</a:t>
            </a:r>
          </a:p>
          <a:p>
            <a:r>
              <a:rPr lang="en-US" dirty="0">
                <a:latin typeface="Lucida Console" panose="020B0609040504020204" pitchFamily="49" charset="0"/>
              </a:rPr>
              <a:t>mkdir /path/to/somewhere/test1</a:t>
            </a:r>
          </a:p>
          <a:p>
            <a:r>
              <a:rPr lang="en-US" dirty="0">
                <a:latin typeface="Lucida Console" panose="020B0609040504020204" pitchFamily="49" charset="0"/>
              </a:rPr>
              <a:t>cd /path/to/somewhere/test1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'this is boring' &gt; /path/to/somewhere/test1/file1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673056"/>
            <a:ext cx="8229600" cy="1754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#!/bin/bash</a:t>
            </a:r>
          </a:p>
          <a:p>
            <a:r>
              <a:rPr lang="en-US" dirty="0">
                <a:latin typeface="Lucida Console" panose="020B0609040504020204" pitchFamily="49" charset="0"/>
              </a:rPr>
              <a:t>dir=/path/to/somewhere</a:t>
            </a:r>
          </a:p>
          <a:p>
            <a:r>
              <a:rPr lang="en-US" dirty="0">
                <a:latin typeface="Lucida Console" panose="020B0609040504020204" pitchFamily="49" charset="0"/>
              </a:rPr>
              <a:t>cd $dir</a:t>
            </a:r>
          </a:p>
          <a:p>
            <a:r>
              <a:rPr lang="en-US" dirty="0">
                <a:latin typeface="Lucida Console" panose="020B0609040504020204" pitchFamily="49" charset="0"/>
              </a:rPr>
              <a:t>mkdir $dir/test1</a:t>
            </a:r>
          </a:p>
          <a:p>
            <a:r>
              <a:rPr lang="en-US" dirty="0">
                <a:latin typeface="Lucida Console" panose="020B0609040504020204" pitchFamily="49" charset="0"/>
              </a:rPr>
              <a:t>cd $dir/test1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'this is boring' &gt; $dir/test1/file1</a:t>
            </a:r>
          </a:p>
        </p:txBody>
      </p:sp>
    </p:spTree>
    <p:extLst>
      <p:ext uri="{BB962C8B-B14F-4D97-AF65-F5344CB8AC3E}">
        <p14:creationId xmlns:p14="http://schemas.microsoft.com/office/powerpoint/2010/main" val="1511220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variable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Formally done using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declare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/>
              <a:t>Very simple, no spaces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A4625-F8A9-4DD2-9DD3-27868EF7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56743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declare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myvar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=100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35163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myvar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=10</a:t>
            </a:r>
          </a:p>
        </p:txBody>
      </p:sp>
    </p:spTree>
    <p:extLst>
      <p:ext uri="{BB962C8B-B14F-4D97-AF65-F5344CB8AC3E}">
        <p14:creationId xmlns:p14="http://schemas.microsoft.com/office/powerpoint/2010/main" val="323254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to </a:t>
            </a:r>
            <a:r>
              <a:rPr lang="en-US" dirty="0" err="1"/>
              <a:t>Biowulf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terminal window on desktop, laptop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DON'T USE 'user'.  Replace with YOUR login.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D82C5-9618-4212-80C1-FAC9253A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68278"/>
            <a:ext cx="8085749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ssh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user@biowulf.nih.gov</a:t>
            </a:r>
          </a:p>
        </p:txBody>
      </p:sp>
    </p:spTree>
    <p:extLst>
      <p:ext uri="{BB962C8B-B14F-4D97-AF65-F5344CB8AC3E}">
        <p14:creationId xmlns:p14="http://schemas.microsoft.com/office/powerpoint/2010/main" val="2721215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variable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 value with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echo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actually </a:t>
            </a:r>
            <a:r>
              <a:rPr lang="en-US" b="1" dirty="0"/>
              <a:t>parameter expansion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8C0FD-56A9-4CEC-AAE6-CD10754B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410829"/>
            <a:ext cx="8229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42167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export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</a:rPr>
              <a:t>export</a:t>
            </a:r>
            <a:r>
              <a:rPr lang="en-US" dirty="0"/>
              <a:t> is used to set an environment variable: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can do it one move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39662-29B0-4939-8EA4-E495ECF2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380649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export MYENVVAR=10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028454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MYENVVAR=10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export MYENVVAR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printenv</a:t>
            </a:r>
            <a:r>
              <a:rPr lang="en-US" sz="2000" dirty="0">
                <a:latin typeface="Lucida Console" panose="020B0609040504020204" pitchFamily="49" charset="0"/>
              </a:rPr>
              <a:t> MYENVVAR</a:t>
            </a:r>
          </a:p>
        </p:txBody>
      </p:sp>
    </p:spTree>
    <p:extLst>
      <p:ext uri="{BB962C8B-B14F-4D97-AF65-F5344CB8AC3E}">
        <p14:creationId xmlns:p14="http://schemas.microsoft.com/office/powerpoint/2010/main" val="1773754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unset</a:t>
            </a:r>
            <a:r>
              <a:rPr lang="en-US" dirty="0"/>
              <a:t>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5240"/>
          </a:xfrm>
        </p:spPr>
        <p:txBody>
          <a:bodyPr>
            <a:normAutofit/>
          </a:bodyPr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unset</a:t>
            </a:r>
            <a:r>
              <a:rPr lang="en-US" dirty="0"/>
              <a:t> is used for this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be used for environment variables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3CE25-27F2-4277-A889-4881DEA9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65689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unset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myvar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25353"/>
            <a:ext cx="8229600" cy="19389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$HOME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/home/user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unset HOME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$HOME</a:t>
            </a:r>
          </a:p>
          <a:p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export HOME=/home/user</a:t>
            </a:r>
          </a:p>
        </p:txBody>
      </p:sp>
    </p:spTree>
    <p:extLst>
      <p:ext uri="{BB962C8B-B14F-4D97-AF65-F5344CB8AC3E}">
        <p14:creationId xmlns:p14="http://schemas.microsoft.com/office/powerpoint/2010/main" val="736944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from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export -n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6D161-5318-43B4-BB2F-0D4FAC28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15297"/>
            <a:ext cx="8229600" cy="40934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declare myvar=10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printenv myvar     # nothing – not in environment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export 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printenv myvar     # now it's set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10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export -n 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printenv myvar     # now it's gone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$ echo $myvar</a:t>
            </a: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70969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Bash Variables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445"/>
          </a:xfrm>
        </p:spPr>
        <p:txBody>
          <a:bodyPr>
            <a:norm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$HOME </a:t>
            </a:r>
            <a:r>
              <a:rPr lang="en-US" dirty="0"/>
              <a:t>= </a:t>
            </a:r>
            <a:r>
              <a:rPr lang="en-US" dirty="0">
                <a:latin typeface="Courier"/>
              </a:rPr>
              <a:t>/home/[user] </a:t>
            </a:r>
            <a:r>
              <a:rPr lang="en-US" dirty="0"/>
              <a:t>= </a:t>
            </a:r>
            <a:r>
              <a:rPr lang="en-US" dirty="0">
                <a:latin typeface="Courier"/>
              </a:rPr>
              <a:t>~</a:t>
            </a:r>
          </a:p>
          <a:p>
            <a:r>
              <a:rPr lang="en-US" dirty="0">
                <a:latin typeface="Lucida Console" panose="020B0609040504020204" pitchFamily="49" charset="0"/>
              </a:rPr>
              <a:t>$PWD </a:t>
            </a:r>
            <a:r>
              <a:rPr lang="en-US" dirty="0"/>
              <a:t>= current working directory</a:t>
            </a:r>
          </a:p>
          <a:p>
            <a:r>
              <a:rPr lang="en-US" dirty="0">
                <a:latin typeface="Lucida Console" panose="020B0609040504020204" pitchFamily="49" charset="0"/>
              </a:rPr>
              <a:t>$PATH </a:t>
            </a:r>
            <a:r>
              <a:rPr lang="en-US" dirty="0"/>
              <a:t>= list of </a:t>
            </a:r>
            <a:r>
              <a:rPr lang="en-US" dirty="0" err="1"/>
              <a:t>filepaths</a:t>
            </a:r>
            <a:r>
              <a:rPr lang="en-US" dirty="0"/>
              <a:t> to look for commands</a:t>
            </a:r>
          </a:p>
          <a:p>
            <a:r>
              <a:rPr lang="en-US" dirty="0">
                <a:latin typeface="Lucida Console" panose="020B0609040504020204" pitchFamily="49" charset="0"/>
              </a:rPr>
              <a:t>$TMPDIR </a:t>
            </a:r>
            <a:r>
              <a:rPr lang="en-US" dirty="0"/>
              <a:t>= temporary directory </a:t>
            </a:r>
            <a:r>
              <a:rPr lang="en-US" dirty="0">
                <a:latin typeface="Lucida Console" panose="020B0609040504020204" pitchFamily="49" charset="0"/>
              </a:rPr>
              <a:t>(/</a:t>
            </a:r>
            <a:r>
              <a:rPr lang="en-US" dirty="0" err="1">
                <a:latin typeface="Lucida Console" panose="020B0609040504020204" pitchFamily="49" charset="0"/>
              </a:rPr>
              <a:t>tmp</a:t>
            </a:r>
            <a:r>
              <a:rPr lang="en-US" dirty="0"/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$RANDOM </a:t>
            </a:r>
            <a:r>
              <a:rPr lang="en-US" dirty="0"/>
              <a:t>= random number</a:t>
            </a:r>
          </a:p>
          <a:p>
            <a:r>
              <a:rPr lang="en-US" dirty="0"/>
              <a:t>Many, many others…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144790-BDF3-4C03-8BCA-011C0FBD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0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  <a:cs typeface="Courier"/>
              </a:rPr>
              <a:t>printenv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8DD0F-9DD5-4E3F-AD13-5FB77487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876978"/>
            <a:ext cx="8229600" cy="286232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</a:t>
            </a:r>
            <a:r>
              <a:rPr lang="en-US" sz="2000" dirty="0" err="1">
                <a:latin typeface="Lucida Console" panose="020B0609040504020204" pitchFamily="49" charset="0"/>
              </a:rPr>
              <a:t>printenv</a:t>
            </a:r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HOSTNAME=biowulf.nih.gov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TERM=</a:t>
            </a:r>
            <a:r>
              <a:rPr lang="en-US" sz="2000" dirty="0" err="1">
                <a:latin typeface="Lucida Console" panose="020B0609040504020204" pitchFamily="49" charset="0"/>
              </a:rPr>
              <a:t>xterm</a:t>
            </a:r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SHELL=/bin/bash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HISTSIZE=500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SSH_CLIENT=96.231.6.99 52018 22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SSH_TTY=/dev/pts/274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HISTFILESIZE=500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USER=student1</a:t>
            </a:r>
          </a:p>
        </p:txBody>
      </p:sp>
    </p:spTree>
    <p:extLst>
      <p:ext uri="{BB962C8B-B14F-4D97-AF65-F5344CB8AC3E}">
        <p14:creationId xmlns:p14="http://schemas.microsoft.com/office/powerpoint/2010/main" val="2050765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ucida Console" panose="020B0609040504020204" pitchFamily="49" charset="0"/>
                <a:cs typeface="Courier"/>
              </a:rPr>
              <a:t>module</a:t>
            </a:r>
            <a:endParaRPr lang="en-US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DFCEF-5256-4454-BDE7-8F664757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226038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module avail</a:t>
            </a:r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ucida Console" panose="020B0609040504020204" pitchFamily="49" charset="0"/>
                <a:cs typeface="Courier"/>
              </a:rPr>
              <a:t>module</a:t>
            </a:r>
            <a:r>
              <a:rPr lang="en-US" dirty="0"/>
              <a:t> can set your environment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used for environment variables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03394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module load python/2.7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module unload python/2.7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297906"/>
            <a:ext cx="837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Courier"/>
                <a:cs typeface="Courier"/>
                <a:hlinkClick r:id="rId2"/>
              </a:rPr>
              <a:t>https://</a:t>
            </a:r>
            <a:r>
              <a:rPr lang="en-US" sz="2800" dirty="0" err="1">
                <a:solidFill>
                  <a:srgbClr val="1F497D"/>
                </a:solidFill>
                <a:latin typeface="Courier"/>
                <a:cs typeface="Courier"/>
                <a:hlinkClick r:id="rId2"/>
              </a:rPr>
              <a:t>hpc.nih.gov</a:t>
            </a:r>
            <a:r>
              <a:rPr lang="en-US" sz="2800" dirty="0">
                <a:solidFill>
                  <a:srgbClr val="1F497D"/>
                </a:solidFill>
                <a:latin typeface="Courier"/>
                <a:cs typeface="Courier"/>
                <a:hlinkClick r:id="rId2"/>
              </a:rPr>
              <a:t>/apps/</a:t>
            </a:r>
            <a:r>
              <a:rPr lang="en-US" sz="2800" dirty="0" err="1">
                <a:solidFill>
                  <a:srgbClr val="1F497D"/>
                </a:solidFill>
                <a:latin typeface="Courier"/>
                <a:cs typeface="Courier"/>
                <a:hlinkClick r:id="rId2"/>
              </a:rPr>
              <a:t>modules.html</a:t>
            </a:r>
            <a:endParaRPr lang="en-US" sz="2800" dirty="0">
              <a:solidFill>
                <a:srgbClr val="1F497D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491311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Your Prompt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551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latin typeface="Lucida Console" panose="020B0609040504020204" pitchFamily="49" charset="0"/>
              </a:rPr>
              <a:t>$PS1 </a:t>
            </a:r>
            <a:r>
              <a:rPr lang="en-US" dirty="0"/>
              <a:t>variable (primary prompt, </a:t>
            </a:r>
            <a:r>
              <a:rPr lang="en-US" dirty="0">
                <a:latin typeface="Lucida Console" panose="020B0609040504020204" pitchFamily="49" charset="0"/>
              </a:rPr>
              <a:t>$PS2 </a:t>
            </a:r>
            <a:r>
              <a:rPr lang="en-US" dirty="0"/>
              <a:t>and </a:t>
            </a:r>
            <a:r>
              <a:rPr lang="en-US" dirty="0">
                <a:latin typeface="Lucida Console" panose="020B0609040504020204" pitchFamily="49" charset="0"/>
              </a:rPr>
              <a:t>$PS3 </a:t>
            </a:r>
            <a:r>
              <a:rPr lang="en-US" dirty="0"/>
              <a:t>are for other things)</a:t>
            </a:r>
          </a:p>
          <a:p>
            <a:r>
              <a:rPr lang="en-US" dirty="0"/>
              <a:t>Has its own format rules</a:t>
            </a:r>
          </a:p>
          <a:p>
            <a:r>
              <a:rPr lang="en-US" dirty="0"/>
              <a:t>Example: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AB2F0-355F-43FE-8F37-3A469C0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018168"/>
            <a:ext cx="8229600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[</a:t>
            </a:r>
            <a:r>
              <a:rPr lang="en-US" sz="2000" dirty="0" err="1">
                <a:latin typeface="Lucida Console" panose="020B0609040504020204" pitchFamily="49" charset="0"/>
              </a:rPr>
              <a:t>user@host</a:t>
            </a:r>
            <a:r>
              <a:rPr lang="en-US" sz="2000" dirty="0">
                <a:latin typeface="Lucida Console" panose="020B0609040504020204" pitchFamily="49" charset="0"/>
              </a:rPr>
              <a:t> </a:t>
            </a:r>
            <a:r>
              <a:rPr lang="en-US" sz="2000" dirty="0" err="1">
                <a:latin typeface="Lucida Console" panose="020B0609040504020204" pitchFamily="49" charset="0"/>
              </a:rPr>
              <a:t>myDir</a:t>
            </a:r>
            <a:r>
              <a:rPr lang="en-US" sz="2000" dirty="0">
                <a:latin typeface="Lucida Console" panose="020B0609040504020204" pitchFamily="49" charset="0"/>
              </a:rPr>
              <a:t>]$ echo Hello World!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Hello World!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[</a:t>
            </a:r>
            <a:r>
              <a:rPr lang="en-US" sz="2000" dirty="0" err="1">
                <a:latin typeface="Lucida Console" panose="020B0609040504020204" pitchFamily="49" charset="0"/>
              </a:rPr>
              <a:t>user@host</a:t>
            </a:r>
            <a:r>
              <a:rPr lang="en-US" sz="2000" dirty="0">
                <a:latin typeface="Lucida Console" panose="020B0609040504020204" pitchFamily="49" charset="0"/>
              </a:rPr>
              <a:t> </a:t>
            </a:r>
            <a:r>
              <a:rPr lang="en-US" sz="2000" dirty="0" err="1">
                <a:latin typeface="Lucida Console" panose="020B0609040504020204" pitchFamily="49" charset="0"/>
              </a:rPr>
              <a:t>myDir</a:t>
            </a:r>
            <a:r>
              <a:rPr lang="en-US" sz="2000" dirty="0">
                <a:latin typeface="Lucida Console" panose="020B0609040504020204" pitchFamily="49" charset="0"/>
              </a:rPr>
              <a:t>]$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02598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PS1="[\u@\h \W]$ "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01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Your Prompt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73657"/>
          </a:xfrm>
        </p:spPr>
        <p:txBody>
          <a:bodyPr>
            <a:normAutofit/>
          </a:bodyPr>
          <a:lstStyle/>
          <a:p>
            <a:r>
              <a:rPr lang="en-US" dirty="0"/>
              <a:t>\d date ("Tue May 6")</a:t>
            </a:r>
          </a:p>
          <a:p>
            <a:r>
              <a:rPr lang="en-US" dirty="0"/>
              <a:t>\h hostname ("helix")</a:t>
            </a:r>
          </a:p>
          <a:p>
            <a:r>
              <a:rPr lang="en-US" dirty="0"/>
              <a:t>\j number of jobs</a:t>
            </a:r>
          </a:p>
          <a:p>
            <a:r>
              <a:rPr lang="en-US" dirty="0"/>
              <a:t>\u username</a:t>
            </a:r>
          </a:p>
          <a:p>
            <a:r>
              <a:rPr lang="en-US" dirty="0"/>
              <a:t>\W basename of $PWD</a:t>
            </a:r>
          </a:p>
          <a:p>
            <a:r>
              <a:rPr lang="en-US" dirty="0"/>
              <a:t>\a bell character (why?)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E2A32-B65E-48CF-860F-533646BA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540261"/>
            <a:ext cx="7420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http://www.tldp.org/HOWTO/Bash-Prompt-HOWTO/index.html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www.gnu.org</a:t>
            </a:r>
            <a:r>
              <a:rPr lang="en-US" dirty="0">
                <a:hlinkClick r:id="rId3"/>
              </a:rPr>
              <a:t>/software/bash/manual/</a:t>
            </a:r>
            <a:r>
              <a:rPr lang="en-US" dirty="0" err="1">
                <a:hlinkClick r:id="rId3"/>
              </a:rPr>
              <a:t>bashref.html#Printing-a-Prompt</a:t>
            </a:r>
            <a:endParaRPr lang="en-US" dirty="0" err="1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73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line interpreter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6BF47-9C77-462A-842C-F9225F8E70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56" y="-237027"/>
            <a:ext cx="4918587" cy="49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Interactive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Allocate 5 GB local scratch space</a:t>
            </a:r>
          </a:p>
          <a:p>
            <a:r>
              <a:rPr lang="en-US" dirty="0"/>
              <a:t>Default 8 hours of </a:t>
            </a:r>
            <a:r>
              <a:rPr lang="en-US" dirty="0" err="1"/>
              <a:t>walltime</a:t>
            </a:r>
            <a:endParaRPr lang="en-US" dirty="0"/>
          </a:p>
          <a:p>
            <a:r>
              <a:rPr lang="en-US" dirty="0"/>
              <a:t>Default 2 CPUs and 1.5 GB RAM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8EC68-23A2-4D8D-BA85-5C2B3C6E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235249"/>
            <a:ext cx="822960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sinteractive</a:t>
            </a:r>
            <a:r>
              <a:rPr lang="en-US" dirty="0">
                <a:latin typeface="Lucida Console" panose="020B0609040504020204" pitchFamily="49" charset="0"/>
              </a:rPr>
              <a:t> --</a:t>
            </a:r>
            <a:r>
              <a:rPr lang="en-US" dirty="0" err="1">
                <a:latin typeface="Lucida Console" panose="020B0609040504020204" pitchFamily="49" charset="0"/>
              </a:rPr>
              <a:t>gres</a:t>
            </a:r>
            <a:r>
              <a:rPr lang="en-US" dirty="0">
                <a:latin typeface="Lucida Console" panose="020B0609040504020204" pitchFamily="49" charset="0"/>
              </a:rPr>
              <a:t>=lscratch:5</a:t>
            </a:r>
          </a:p>
        </p:txBody>
      </p:sp>
    </p:spTree>
    <p:extLst>
      <p:ext uri="{BB962C8B-B14F-4D97-AF65-F5344CB8AC3E}">
        <p14:creationId xmlns:p14="http://schemas.microsoft.com/office/powerpoint/2010/main" val="600560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Watch What You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Bash interprets what you write </a:t>
            </a:r>
            <a:r>
              <a:rPr lang="en-US" i="1"/>
              <a:t>after</a:t>
            </a:r>
            <a:r>
              <a:rPr lang="en-US"/>
              <a:t> you hit return</a:t>
            </a:r>
          </a:p>
          <a:p>
            <a:r>
              <a:rPr lang="en-US"/>
              <a:t>Patterns of characters can cause </a:t>
            </a:r>
            <a:r>
              <a:rPr lang="en-US" b="1"/>
              <a:t>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09E47-991F-45C1-91E2-0E4C2DDE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80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$</a:t>
            </a:r>
            <a:r>
              <a:rPr lang="en-US" dirty="0"/>
              <a:t> is placed outside for parameter expansion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Braces can be used to preserve variable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83658A-E7B2-4050-B179-84945681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37333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name=monster</a:t>
            </a:r>
          </a:p>
          <a:p>
            <a:r>
              <a:rPr lang="en-US" dirty="0">
                <a:latin typeface="Lucida Console" panose="020B0609040504020204" pitchFamily="49" charset="0"/>
              </a:rPr>
              <a:t>echo $name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820221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monster_silly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054384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monster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044685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$name_silly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185298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echo ${name}_silly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608690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More than one in a row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8A2E5-2BEF-40FE-88E3-917D9E75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003384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var1=cookie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$ var3=_is_silly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$ echo ${var1}_${name}${var3}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405872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cookie_monster_is_silly</a:t>
            </a:r>
          </a:p>
        </p:txBody>
      </p:sp>
    </p:spTree>
    <p:extLst>
      <p:ext uri="{BB962C8B-B14F-4D97-AF65-F5344CB8AC3E}">
        <p14:creationId xmlns:p14="http://schemas.microsoft.com/office/powerpoint/2010/main" val="27323325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Brace Expansions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Brace expansion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{ , , }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F1A95-C757-4815-9642-C0DE4D52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2783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{bilbo,frodo,gandalf}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470910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bilbo frodo gandalf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14681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{0,1,2,3,4,5,6,7,8,9}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86683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0 1 2 3 4 5 6 7 8 9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19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Brace Expansions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Brace expansion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{ .. }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CA762-D2B9-479F-8F5B-7E8D6B37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046688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0 1 2 3 4 5 6 7 8 9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89930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{bilbo..gandalf}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13012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{bilbo..gandalf}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66465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$ echo {b..g}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28505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b c d e f g</a:t>
            </a:r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241468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{0..9}</a:t>
            </a:r>
          </a:p>
        </p:txBody>
      </p:sp>
    </p:spTree>
    <p:extLst>
      <p:ext uri="{BB962C8B-B14F-4D97-AF65-F5344CB8AC3E}">
        <p14:creationId xmlns:p14="http://schemas.microsoft.com/office/powerpoint/2010/main" val="3726301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Brace Expansions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Nested brace expansions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8505-7D64-46ED-8BFC-1FC80FD5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854246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z0 z5  z6  z9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332216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mkdir</a:t>
            </a:r>
            <a:r>
              <a:rPr lang="en-US" sz="2000" dirty="0">
                <a:latin typeface="Lucida Console" panose="020B0609040504020204" pitchFamily="49" charset="0"/>
              </a:rPr>
              <a:t> z{0,1,2,3,4,5,6,7,8,9}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ls</a:t>
            </a:r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903576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rmdir</a:t>
            </a:r>
            <a:r>
              <a:rPr lang="en-US" sz="2000" dirty="0">
                <a:latin typeface="Lucida Console" panose="020B0609040504020204" pitchFamily="49" charset="0"/>
              </a:rPr>
              <a:t> z{{1..4},7,8}</a:t>
            </a:r>
          </a:p>
          <a:p>
            <a:r>
              <a:rPr lang="en-US" sz="2000" dirty="0" err="1">
                <a:latin typeface="Lucida Console" panose="020B0609040504020204" pitchFamily="49" charset="0"/>
              </a:rPr>
              <a:t>ls</a:t>
            </a:r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241893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z0 z1  z2  z3  z4  z5  z6  z7  z8  z9</a:t>
            </a:r>
          </a:p>
        </p:txBody>
      </p:sp>
    </p:spTree>
    <p:extLst>
      <p:ext uri="{BB962C8B-B14F-4D97-AF65-F5344CB8AC3E}">
        <p14:creationId xmlns:p14="http://schemas.microsoft.com/office/powerpoint/2010/main" val="185387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Brace Expansions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Distinct from parameter expansion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</a:t>
            </a:r>
            <a:r>
              <a:rPr lang="en-US" dirty="0"/>
              <a:t> or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${</a:t>
            </a:r>
          </a:p>
          <a:p>
            <a:endParaRPr lang="en-US" dirty="0">
              <a:latin typeface="Lucida Console" panose="020B0609040504020204" pitchFamily="49" charset="0"/>
              <a:cs typeface="Courier"/>
            </a:endParaRPr>
          </a:p>
          <a:p>
            <a:endParaRPr lang="en-US" dirty="0">
              <a:latin typeface="Lucida Console" panose="020B0609040504020204" pitchFamily="49" charset="0"/>
              <a:cs typeface="Courier"/>
            </a:endParaRPr>
          </a:p>
          <a:p>
            <a:endParaRPr lang="en-US" dirty="0">
              <a:latin typeface="Lucida Console" panose="020B0609040504020204" pitchFamily="49" charset="0"/>
              <a:cs typeface="Courier"/>
            </a:endParaRPr>
          </a:p>
          <a:p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34B98-C429-4461-8DE2-9D47B893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601942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Lucida Console" panose="020B0609040504020204" pitchFamily="49" charset="0"/>
              </a:rPr>
              <a:t>echo {$var1,${name},brought,to,you,by,{1..3}}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381076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Lucida Console" panose="020B0609040504020204" pitchFamily="49" charset="0"/>
              </a:rPr>
              <a:t>cookie monster brought to you by 1 2 3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46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(( )) </a:t>
            </a:r>
            <a:r>
              <a:rPr lang="en-US" dirty="0"/>
              <a:t>is used to evaluate math</a:t>
            </a:r>
          </a:p>
          <a:p>
            <a:r>
              <a:rPr lang="en-US" dirty="0">
                <a:latin typeface="Lucida Console" panose="020B0609040504020204" pitchFamily="49" charset="0"/>
                <a:cs typeface="Courier"/>
              </a:rPr>
              <a:t>$</a:t>
            </a:r>
            <a:r>
              <a:rPr lang="en-US" dirty="0"/>
              <a:t> is placed outside for parameter expansion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626469-519E-4EC9-9A31-9CD1838E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083590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056320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((12-7))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410480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$((12-7))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77956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-bash: syntax error near unexpected token `('</a:t>
            </a:r>
          </a:p>
        </p:txBody>
      </p:sp>
    </p:spTree>
    <p:extLst>
      <p:ext uri="{BB962C8B-B14F-4D97-AF65-F5344CB8AC3E}">
        <p14:creationId xmlns:p14="http://schemas.microsoft.com/office/powerpoint/2010/main" val="666172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Courier"/>
              </a:rPr>
              <a:t>Variables can be updated, not just evaluated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74127-B17D-4FB0-A077-58DB5C1F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430825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a=4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b=8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9918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6058876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682420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89168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546004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$((a+b))</a:t>
            </a:r>
          </a:p>
        </p:txBody>
      </p:sp>
    </p:spTree>
    <p:extLst>
      <p:ext uri="{BB962C8B-B14F-4D97-AF65-F5344CB8AC3E}">
        <p14:creationId xmlns:p14="http://schemas.microsoft.com/office/powerpoint/2010/main" val="2041073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Courier"/>
              </a:rPr>
              <a:t>Variables can be updated, not just evaluated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B1DAC-21B9-405A-A582-D20D7C78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430825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726053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197172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006207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6315092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466837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$((a=a+b))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552609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145115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9731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working directory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Copy files recursively to your own directory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3F282-1793-45F7-8AD4-6350C420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551" y="2521802"/>
            <a:ext cx="8085749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mkdir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bash_class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cd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bash_class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1289"/>
            <a:ext cx="8085749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cp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-R /data/classes/bash/* .</a:t>
            </a:r>
          </a:p>
        </p:txBody>
      </p:sp>
    </p:spTree>
    <p:extLst>
      <p:ext uri="{BB962C8B-B14F-4D97-AF65-F5344CB8AC3E}">
        <p14:creationId xmlns:p14="http://schemas.microsoft.com/office/powerpoint/2010/main" val="1736558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ourier"/>
              </a:rPr>
              <a:t>The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++</a:t>
            </a:r>
            <a:r>
              <a:rPr lang="en-US" dirty="0">
                <a:cs typeface="Courier"/>
              </a:rPr>
              <a:t> and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--</a:t>
            </a:r>
            <a:r>
              <a:rPr lang="en-US" dirty="0">
                <a:cs typeface="Courier"/>
              </a:rPr>
              <a:t> operators only work on variables, and update the value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DDFFE-EB75-4914-B6BF-2B6CFE63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952874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792432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a=4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((a++))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56080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unset b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((b--))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674366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6536680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– integers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Bash can only handle integers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91093-3DF5-4911-8CEC-F3860C6C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275651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-bash: ((: 4.5: syntax error: invalid arithmetic operator (error token is ".5")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371860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a=4.5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((a=a/3))</a:t>
            </a:r>
          </a:p>
        </p:txBody>
      </p:sp>
    </p:spTree>
    <p:extLst>
      <p:ext uri="{BB962C8B-B14F-4D97-AF65-F5344CB8AC3E}">
        <p14:creationId xmlns:p14="http://schemas.microsoft.com/office/powerpoint/2010/main" val="30619503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– integers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Bash can only do integer math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Division by zero is caught with exit status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59192F-78BE-4575-82F3-7D63437C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3423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149833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-bash: let: a=a/0: division by 0 (error token is "0")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85317"/>
            <a:ext cx="8229600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a=3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((a=a/7))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59830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((a=a/0))</a:t>
            </a:r>
          </a:p>
        </p:txBody>
      </p:sp>
    </p:spTree>
    <p:extLst>
      <p:ext uri="{BB962C8B-B14F-4D97-AF65-F5344CB8AC3E}">
        <p14:creationId xmlns:p14="http://schemas.microsoft.com/office/powerpoint/2010/main" val="3596454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 is done using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let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</a:rPr>
              <a:t>‘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(( ))</a:t>
            </a:r>
            <a:r>
              <a:rPr lang="en-US" dirty="0">
                <a:latin typeface="Lucida Console" panose="020B0609040504020204" pitchFamily="49" charset="0"/>
              </a:rPr>
              <a:t>’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3FAAC-7E67-4EBF-8A41-1A6853F1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709843"/>
            <a:ext cx="8229600" cy="34163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a=1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$ let a++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2</a:t>
            </a:r>
          </a:p>
          <a:p>
            <a:r>
              <a:rPr lang="en-US" dirty="0">
                <a:latin typeface="Lucida Console" panose="020B0609040504020204" pitchFamily="49" charset="0"/>
              </a:rPr>
              <a:t>$ ((a++))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  <a:p>
            <a:r>
              <a:rPr lang="en-US" dirty="0">
                <a:latin typeface="Lucida Console" panose="020B0609040504020204" pitchFamily="49" charset="0"/>
              </a:rPr>
              <a:t>$ let a=a+4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$a</a:t>
            </a:r>
          </a:p>
          <a:p>
            <a:r>
              <a:rPr lang="en-US" dirty="0">
                <a:latin typeface="Lucida Console" panose="020B0609040504020204" pitchFamily="49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558289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Substitution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Console" panose="020B0609040504020204" pitchFamily="49" charset="0"/>
                <a:cs typeface="Courier"/>
              </a:rPr>
              <a:t>`</a:t>
            </a:r>
            <a:r>
              <a:rPr lang="en-US" dirty="0"/>
              <a:t> = backtick</a:t>
            </a:r>
          </a:p>
          <a:p>
            <a:r>
              <a:rPr lang="en-US" dirty="0"/>
              <a:t>better to use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$()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318DC-A97F-465B-992B-3116D769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457217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</a:rPr>
              <a:t>biowulf.nih.gov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0395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</a:t>
            </a:r>
            <a:r>
              <a:rPr lang="en-US" sz="2000" dirty="0" err="1">
                <a:latin typeface="Lucida Console" panose="020B0609040504020204" pitchFamily="49" charset="0"/>
              </a:rPr>
              <a:t>uname</a:t>
            </a:r>
            <a:r>
              <a:rPr lang="en-US" sz="2000" dirty="0">
                <a:latin typeface="Lucida Console" panose="020B0609040504020204" pitchFamily="49" charset="0"/>
              </a:rPr>
              <a:t> -n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38196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uname</a:t>
            </a:r>
            <a:r>
              <a:rPr lang="en-US" dirty="0">
                <a:latin typeface="Lucida Console" panose="020B0609040504020204" pitchFamily="49" charset="0"/>
              </a:rPr>
              <a:t> –n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89837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`</a:t>
            </a:r>
            <a:r>
              <a:rPr lang="en-US" sz="2000" dirty="0" err="1">
                <a:latin typeface="Lucida Console" panose="020B0609040504020204" pitchFamily="49" charset="0"/>
              </a:rPr>
              <a:t>uname</a:t>
            </a:r>
            <a:r>
              <a:rPr lang="en-US" sz="2000" dirty="0">
                <a:latin typeface="Lucida Console" panose="020B0609040504020204" pitchFamily="49" charset="0"/>
              </a:rPr>
              <a:t> -n`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573648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biowulf.nih.gov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005454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</a:t>
            </a:r>
            <a:r>
              <a:rPr lang="en-US" sz="2000" dirty="0" err="1">
                <a:latin typeface="Lucida Console" panose="020B0609040504020204" pitchFamily="49" charset="0"/>
              </a:rPr>
              <a:t>$(uname -n)</a:t>
            </a:r>
            <a:endParaRPr lang="en-US" sz="20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66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Substitution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ourier"/>
              </a:rPr>
              <a:t>Nested processes</a:t>
            </a:r>
          </a:p>
          <a:p>
            <a:endParaRPr lang="en-US" dirty="0">
              <a:cs typeface="Couri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3296-4A6B-4358-9073-7E78611A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303720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Lucida Console" panose="020B0609040504020204" pitchFamily="49" charset="0"/>
              </a:rPr>
              <a:t>633 total</a:t>
            </a:r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46763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y=$(</a:t>
            </a:r>
            <a:r>
              <a:rPr lang="fi-FI" sz="2000" dirty="0">
                <a:latin typeface="Lucida Console" panose="020B0609040504020204" pitchFamily="49" charset="0"/>
              </a:rPr>
              <a:t>wc -l $(find scripts/ -type f) | tail -n 1)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echo $y</a:t>
            </a:r>
          </a:p>
        </p:txBody>
      </p:sp>
    </p:spTree>
    <p:extLst>
      <p:ext uri="{BB962C8B-B14F-4D97-AF65-F5344CB8AC3E}">
        <p14:creationId xmlns:p14="http://schemas.microsoft.com/office/powerpoint/2010/main" val="38877554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0FCC7-BA71-4BDB-B2FC-01D7E347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40157"/>
            <a:ext cx="8229600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ls /usr/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bin/      lib/      local/      sbin/     share/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$ ls /usr/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1225" y="2466724"/>
            <a:ext cx="1964337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i="1"/>
              <a:t>hit tab here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2212258" y="2728334"/>
            <a:ext cx="1818967" cy="336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290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Tilde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D810C-4CDD-4076-A335-FD7C9ECD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253733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$ echo ~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555614"/>
            <a:ext cx="8229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/home/user</a:t>
            </a:r>
          </a:p>
        </p:txBody>
      </p:sp>
    </p:spTree>
    <p:extLst>
      <p:ext uri="{BB962C8B-B14F-4D97-AF65-F5344CB8AC3E}">
        <p14:creationId xmlns:p14="http://schemas.microsoft.com/office/powerpoint/2010/main" val="20392796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quotes preserve literal values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Double quotes allow variable and shell expansions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80E74A-F1D1-4007-8571-17B9F4C9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27269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cd $PWD $(</a:t>
            </a:r>
            <a:r>
              <a:rPr lang="en-US" dirty="0" err="1">
                <a:latin typeface="Lucida Console" panose="020B0609040504020204" pitchFamily="49" charset="0"/>
              </a:rPr>
              <a:t>uname</a:t>
            </a:r>
            <a:r>
              <a:rPr lang="en-US" dirty="0">
                <a:latin typeface="Lucida Console" panose="020B0609040504020204" pitchFamily="49" charset="0"/>
              </a:rPr>
              <a:t> -n)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9862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cd /home/user biowulf.nih.gov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4391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"cd $PWD $(</a:t>
            </a:r>
            <a:r>
              <a:rPr lang="en-US" sz="2000" dirty="0" err="1">
                <a:latin typeface="Lucida Console" panose="020B0609040504020204" pitchFamily="49" charset="0"/>
              </a:rPr>
              <a:t>uname</a:t>
            </a:r>
            <a:r>
              <a:rPr lang="en-US" sz="2000" dirty="0">
                <a:latin typeface="Lucida Console" panose="020B0609040504020204" pitchFamily="49" charset="0"/>
              </a:rPr>
              <a:t> -n)"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05926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'cd $PWD $(</a:t>
            </a:r>
            <a:r>
              <a:rPr lang="en-US" sz="2000" dirty="0" err="1">
                <a:latin typeface="Lucida Console" panose="020B0609040504020204" pitchFamily="49" charset="0"/>
              </a:rPr>
              <a:t>uname</a:t>
            </a:r>
            <a:r>
              <a:rPr lang="en-US" sz="2000" dirty="0">
                <a:latin typeface="Lucida Console" panose="020B0609040504020204" pitchFamily="49" charset="0"/>
              </a:rPr>
              <a:t> -n)'</a:t>
            </a:r>
          </a:p>
        </p:txBody>
      </p:sp>
    </p:spTree>
    <p:extLst>
      <p:ext uri="{BB962C8B-B14F-4D97-AF65-F5344CB8AC3E}">
        <p14:creationId xmlns:p14="http://schemas.microsoft.com/office/powerpoint/2010/main" val="1646856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quotes also preserve blank characters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$'\t'</a:t>
            </a:r>
            <a:r>
              <a:rPr lang="en-US" dirty="0"/>
              <a:t> to insert a tab</a:t>
            </a:r>
          </a:p>
          <a:p>
            <a:r>
              <a:rPr lang="en-US" dirty="0"/>
              <a:t>use 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$'\n'</a:t>
            </a:r>
            <a:r>
              <a:rPr lang="en-US" dirty="0"/>
              <a:t> to insert a newline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D967E-D0EB-449F-AF88-7B05D0F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47106"/>
            <a:ext cx="8229600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msg=$(echo Hi$'\t'there.$'\n'How are you?)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$msg</a:t>
            </a:r>
          </a:p>
          <a:p>
            <a:r>
              <a:rPr lang="en-US" dirty="0">
                <a:latin typeface="Lucida Console" panose="020B0609040504020204" pitchFamily="49" charset="0"/>
              </a:rPr>
              <a:t>Hi there. How are you?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"$msg"</a:t>
            </a:r>
          </a:p>
          <a:p>
            <a:r>
              <a:rPr lang="en-US" dirty="0">
                <a:latin typeface="Lucida Console" panose="020B0609040504020204" pitchFamily="49" charset="0"/>
              </a:rPr>
              <a:t>Hi      there.</a:t>
            </a:r>
          </a:p>
          <a:p>
            <a:r>
              <a:rPr lang="en-US" dirty="0">
                <a:latin typeface="Lucida Console" panose="020B0609040504020204" pitchFamily="49" charset="0"/>
              </a:rPr>
              <a:t>How are you?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366" y="3939823"/>
            <a:ext cx="233498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i="1"/>
              <a:t>tab, not space</a:t>
            </a: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1360162" y="3774909"/>
            <a:ext cx="1627204" cy="426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741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Not on Helix/Biowulf: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77270-A95F-4F39-BA36-943FDB46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80088"/>
            <a:ext cx="8085749" cy="246221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mkdir</a:t>
            </a:r>
            <a:r>
              <a:rPr lang="en-US" sz="2000" dirty="0">
                <a:latin typeface="Lucida Console" panose="020B0609040504020204" pitchFamily="49" charset="0"/>
                <a:cs typeface="Courier"/>
              </a:rPr>
              <a:t>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bash_class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cd </a:t>
            </a:r>
            <a:r>
              <a:rPr lang="en-US" sz="2000" dirty="0" err="1">
                <a:latin typeface="Lucida Console" panose="020B0609040504020204" pitchFamily="49" charset="0"/>
                <a:cs typeface="Courier"/>
              </a:rPr>
              <a:t>bash_class</a:t>
            </a:r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1600" dirty="0">
                <a:latin typeface="Lucida Console" panose="020B0609040504020204" pitchFamily="49" charset="0"/>
                <a:cs typeface="Courier"/>
              </a:rPr>
              <a:t>curl \</a:t>
            </a:r>
          </a:p>
          <a:p>
            <a:r>
              <a:rPr lang="en-US" sz="1600" dirty="0">
                <a:latin typeface="Lucida Console" panose="020B0609040504020204" pitchFamily="49" charset="0"/>
                <a:cs typeface="Courier"/>
              </a:rPr>
              <a:t>https://hpc.nih.gov/training/handouts/</a:t>
            </a:r>
            <a:r>
              <a:rPr lang="en-US" sz="1600" dirty="0" err="1">
                <a:latin typeface="Lucida Console" panose="020B0609040504020204" pitchFamily="49" charset="0"/>
                <a:cs typeface="Courier"/>
              </a:rPr>
              <a:t>BashScripting.tgz</a:t>
            </a:r>
            <a:r>
              <a:rPr lang="en-US" sz="1600" dirty="0">
                <a:latin typeface="Lucida Console" panose="020B0609040504020204" pitchFamily="49" charset="0"/>
                <a:cs typeface="Courier"/>
              </a:rPr>
              <a:t> \</a:t>
            </a:r>
          </a:p>
          <a:p>
            <a:r>
              <a:rPr lang="en-US" sz="1600" dirty="0">
                <a:latin typeface="Lucida Console" panose="020B0609040504020204" pitchFamily="49" charset="0"/>
                <a:cs typeface="Courier"/>
              </a:rPr>
              <a:t>&gt; BashScripting.tgz</a:t>
            </a:r>
          </a:p>
          <a:p>
            <a:endParaRPr lang="en-US" sz="2000" dirty="0">
              <a:latin typeface="Lucida Console" panose="020B0609040504020204" pitchFamily="49" charset="0"/>
              <a:cs typeface="Courier"/>
            </a:endParaRPr>
          </a:p>
          <a:p>
            <a:r>
              <a:rPr lang="en-US" sz="2000" dirty="0">
                <a:latin typeface="Lucida Console" panose="020B0609040504020204" pitchFamily="49" charset="0"/>
                <a:cs typeface="Courier"/>
              </a:rPr>
              <a:t>tar -x -z -f BashScripting.tgz</a:t>
            </a:r>
          </a:p>
        </p:txBody>
      </p:sp>
    </p:spTree>
    <p:extLst>
      <p:ext uri="{BB962C8B-B14F-4D97-AF65-F5344CB8AC3E}">
        <p14:creationId xmlns:p14="http://schemas.microsoft.com/office/powerpoint/2010/main" val="6280413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escape character </a:t>
            </a:r>
            <a:r>
              <a:rPr lang="en-US" dirty="0">
                <a:latin typeface="Lucida Console" panose="020B0609040504020204" pitchFamily="49" charset="0"/>
              </a:rPr>
              <a:t>‘</a:t>
            </a:r>
            <a:r>
              <a:rPr lang="en-US" dirty="0">
                <a:latin typeface="Lucida Console" panose="020B0609040504020204" pitchFamily="49" charset="0"/>
                <a:cs typeface="Courier"/>
              </a:rPr>
              <a:t>\</a:t>
            </a:r>
            <a:r>
              <a:rPr lang="en-US" dirty="0">
                <a:latin typeface="Lucida Console" panose="020B0609040504020204" pitchFamily="49" charset="0"/>
              </a:rPr>
              <a:t>’</a:t>
            </a:r>
            <a:r>
              <a:rPr lang="en-US" dirty="0"/>
              <a:t> preserves literal value of following character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it treats newline as line continuation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78FB84-6AB2-4439-8C87-CC2F2D24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370491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$PWD is /home/user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408980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$PWD is /home/user something else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1650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\$PWD is $PWD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94511"/>
            <a:ext cx="8229600" cy="70788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\$PWD is $PWD \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something else</a:t>
            </a:r>
          </a:p>
        </p:txBody>
      </p:sp>
    </p:spTree>
    <p:extLst>
      <p:ext uri="{BB962C8B-B14F-4D97-AF65-F5344CB8AC3E}">
        <p14:creationId xmlns:p14="http://schemas.microsoft.com/office/powerpoint/2010/main" val="30070780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Funny non-printing characters</a:t>
            </a:r>
          </a:p>
          <a:p>
            <a:r>
              <a:rPr lang="en-US" dirty="0">
                <a:latin typeface="Lucida Console" panose="020B0609040504020204" pitchFamily="49" charset="0"/>
                <a:cs typeface="Courier"/>
              </a:rPr>
              <a:t>$</a:t>
            </a:r>
            <a:r>
              <a:rPr lang="en-US" dirty="0">
                <a:latin typeface="Courier"/>
                <a:cs typeface="Courier"/>
              </a:rPr>
              <a:t>'</a:t>
            </a:r>
            <a:r>
              <a:rPr lang="en-US" dirty="0"/>
              <a:t>char</a:t>
            </a:r>
            <a:r>
              <a:rPr lang="en-US" dirty="0">
                <a:latin typeface="Courier"/>
                <a:cs typeface="Courier"/>
              </a:rPr>
              <a:t>'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69719F-75CC-4991-A33D-9EF19A9A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506795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Hello World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23711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Hello World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058997"/>
            <a:ext cx="822960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echo $'\n\n'Hello$'\t\t'World$'\n\n'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657023"/>
            <a:ext cx="82296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Lucida Console" panose="020B0609040504020204" pitchFamily="49" charset="0"/>
            </a:endParaRP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Hello		World</a:t>
            </a:r>
          </a:p>
          <a:p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526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05CB4-0875-422C-8048-25C8D8FE0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82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204" y="420725"/>
            <a:ext cx="5080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8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array is a linear, ordered set of values</a:t>
            </a:r>
          </a:p>
          <a:p>
            <a:r>
              <a:rPr lang="en-US" dirty="0"/>
              <a:t>The values are indexed by integers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F7FE4-EB3C-4F8E-82EC-0D6A0127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9631" y="3317242"/>
            <a:ext cx="910744" cy="9107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939988" y="4052549"/>
            <a:ext cx="359285" cy="3509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cxnSp>
        <p:nvCxnSpPr>
          <p:cNvPr id="7" name="Straight Arrow Connector 6"/>
          <p:cNvCxnSpPr>
            <a:stCxn id="4" idx="3"/>
            <a:endCxn id="8" idx="1"/>
          </p:cNvCxnSpPr>
          <p:nvPr/>
        </p:nvCxnSpPr>
        <p:spPr>
          <a:xfrm>
            <a:off x="2030375" y="3772632"/>
            <a:ext cx="10729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03326" y="3317242"/>
            <a:ext cx="910744" cy="9107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7021" y="3317242"/>
            <a:ext cx="910744" cy="9107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70715" y="3317242"/>
            <a:ext cx="910744" cy="91077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3683" y="4052549"/>
            <a:ext cx="359285" cy="3509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07378" y="4052549"/>
            <a:ext cx="359285" cy="3509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1073" y="4052549"/>
            <a:ext cx="359285" cy="3509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17" name="Straight Arrow Connector 16"/>
          <p:cNvCxnSpPr>
            <a:stCxn id="8" idx="3"/>
            <a:endCxn id="9" idx="1"/>
          </p:cNvCxnSpPr>
          <p:nvPr/>
        </p:nvCxnSpPr>
        <p:spPr>
          <a:xfrm>
            <a:off x="4014070" y="3772632"/>
            <a:ext cx="10729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10" idx="1"/>
          </p:cNvCxnSpPr>
          <p:nvPr/>
        </p:nvCxnSpPr>
        <p:spPr>
          <a:xfrm>
            <a:off x="5997765" y="3772632"/>
            <a:ext cx="10729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69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Arrays are indexed by integers (0,1,2,…)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Arrays are referenced with </a:t>
            </a:r>
            <a:r>
              <a:rPr lang="en-US" dirty="0">
                <a:latin typeface="Lucida Console" panose="020B0609040504020204" pitchFamily="49" charset="0"/>
              </a:rPr>
              <a:t>{}</a:t>
            </a:r>
            <a:r>
              <a:rPr lang="en-US" dirty="0"/>
              <a:t> and </a:t>
            </a:r>
            <a:r>
              <a:rPr lang="en-US" dirty="0">
                <a:latin typeface="Lucida Console" panose="020B0609040504020204" pitchFamily="49" charset="0"/>
              </a:rPr>
              <a:t>[]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83F95-6643-45EE-8DC5-F3C178FF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61931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array=(</a:t>
            </a:r>
            <a:r>
              <a:rPr lang="en-US" dirty="0" err="1">
                <a:latin typeface="Lucida Console" panose="020B0609040504020204" pitchFamily="49" charset="0"/>
              </a:rPr>
              <a:t>apple pear fig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333083"/>
            <a:ext cx="8229600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echo ${array[*]}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 pear fig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${array[2]}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${#array[*]}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65326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Arrays vs.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Arrays are actually just an extension of variables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8EE42-0CBE-4DD3-8B72-DD0001EC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04246"/>
            <a:ext cx="8229600" cy="34163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var1=apple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$var1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${var1[0]}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${var1[1]}</a:t>
            </a:r>
          </a:p>
          <a:p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echo ${#var1[*]}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1</a:t>
            </a:r>
          </a:p>
          <a:p>
            <a:r>
              <a:rPr lang="en-US" dirty="0">
                <a:latin typeface="Lucida Console" panose="020B0609040504020204" pitchFamily="49" charset="0"/>
              </a:rPr>
              <a:t>$ var1[1]=pear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${#var1[*]}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5039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Arrays vs.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Unlike a variable, an array CAN NOT be exported to the environment</a:t>
            </a:r>
          </a:p>
          <a:p>
            <a:r>
              <a:rPr lang="en-US"/>
              <a:t>An array CAN NOT be propagated to subshells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CE19D-3F74-4319-A01B-9B804523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595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Arrays and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Arrays are very helpful with loops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8361-2951-460C-B2F3-AF388FDD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455191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${array[*]} 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251097"/>
            <a:ext cx="8229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apple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 err="1">
                <a:latin typeface="Lucida Console" panose="020B0609040504020204" pitchFamily="49" charset="0"/>
              </a:rPr>
              <a:t>pear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</p:txBody>
      </p:sp>
    </p:spTree>
    <p:extLst>
      <p:ext uri="{BB962C8B-B14F-4D97-AF65-F5344CB8AC3E}">
        <p14:creationId xmlns:p14="http://schemas.microsoft.com/office/powerpoint/2010/main" val="10632154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elements in an array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Walk an array by index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F2BE5-AA7A-4152-8C52-CB5AA58F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30456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num=${#array[@]}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20702"/>
            <a:ext cx="8229600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da-DK" dirty="0">
                <a:latin typeface="Lucida Console" panose="020B0609040504020204" pitchFamily="49" charset="0"/>
              </a:rPr>
              <a:t>for (( i=0 ; i &lt; ${#array[@]} ; i++ ))</a:t>
            </a:r>
          </a:p>
          <a:p>
            <a:r>
              <a:rPr lang="da-DK" dirty="0">
                <a:latin typeface="Lucida Console" panose="020B0609040504020204" pitchFamily="49" charset="0"/>
              </a:rPr>
              <a:t>&gt; do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echo $i: ${array[$i]}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0: 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1: 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2: fig</a:t>
            </a:r>
          </a:p>
        </p:txBody>
      </p:sp>
    </p:spTree>
    <p:extLst>
      <p:ext uri="{BB962C8B-B14F-4D97-AF65-F5344CB8AC3E}">
        <p14:creationId xmlns:p14="http://schemas.microsoft.com/office/powerpoint/2010/main" val="32573903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1A5E-BF80-48B0-BCDA-0C3EBD45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* vs @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D2496-8600-4843-819E-B8DFAAB1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89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0D48C-F3C5-4B16-AE32-B9EE45926B69}"/>
              </a:ext>
            </a:extLst>
          </p:cNvPr>
          <p:cNvSpPr txBox="1"/>
          <p:nvPr/>
        </p:nvSpPr>
        <p:spPr>
          <a:xfrm>
            <a:off x="457200" y="2301149"/>
            <a:ext cx="8229600" cy="39703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${array[*]};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  <a:p>
            <a:r>
              <a:rPr lang="en-US" dirty="0">
                <a:latin typeface="Lucida Console" panose="020B0609040504020204" pitchFamily="49" charset="0"/>
              </a:rPr>
              <a:t>$ 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${array[@]};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  <a:p>
            <a:r>
              <a:rPr lang="en-US" dirty="0">
                <a:latin typeface="Lucida Console" panose="020B0609040504020204" pitchFamily="49" charset="0"/>
              </a:rPr>
              <a:t>$ 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"${array[*]}";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 pear fig</a:t>
            </a:r>
          </a:p>
          <a:p>
            <a:r>
              <a:rPr lang="en-US" dirty="0">
                <a:latin typeface="Lucida Console" panose="020B0609040504020204" pitchFamily="49" charset="0"/>
              </a:rPr>
              <a:t>$ 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"${array[@]}";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apple</a:t>
            </a:r>
          </a:p>
          <a:p>
            <a:r>
              <a:rPr lang="en-US" dirty="0">
                <a:latin typeface="Lucida Console" panose="020B0609040504020204" pitchFamily="49" charset="0"/>
              </a:rPr>
              <a:t>pear</a:t>
            </a:r>
          </a:p>
          <a:p>
            <a:r>
              <a:rPr lang="en-US" dirty="0">
                <a:latin typeface="Lucida Console" panose="020B0609040504020204" pitchFamily="49" charset="0"/>
              </a:rPr>
              <a:t>fig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3BC7D-34D3-4B09-81D8-E8D56FF18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00949"/>
          </a:xfrm>
        </p:spPr>
        <p:txBody>
          <a:bodyPr/>
          <a:lstStyle/>
          <a:p>
            <a:r>
              <a:rPr lang="en-US" dirty="0"/>
              <a:t>* concatenates all elements when quoted</a:t>
            </a:r>
          </a:p>
        </p:txBody>
      </p:sp>
    </p:spTree>
    <p:extLst>
      <p:ext uri="{BB962C8B-B14F-4D97-AF65-F5344CB8AC3E}">
        <p14:creationId xmlns:p14="http://schemas.microsoft.com/office/powerpoint/2010/main" val="308413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447" y="306606"/>
            <a:ext cx="4685627" cy="40162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711C29-A87B-44D8-9E46-2EB9AED61F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217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Careful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one more tricky element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See what happens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F2BE5-AA7A-4152-8C52-CB5AA58F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67966"/>
            <a:ext cx="822960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Lucida Console" panose="020B0609040504020204" pitchFamily="49" charset="0"/>
              </a:rPr>
              <a:t>array+=("blood orange")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2B1DB-0D7B-8F41-B0F8-F9018C9334F8}"/>
              </a:ext>
            </a:extLst>
          </p:cNvPr>
          <p:cNvSpPr txBox="1"/>
          <p:nvPr/>
        </p:nvSpPr>
        <p:spPr>
          <a:xfrm>
            <a:off x="457200" y="3490663"/>
            <a:ext cx="82296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${array[*]};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  <a:endParaRPr lang="da-DK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${array[@]};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"${array[*]}";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  <a:endParaRPr lang="da-DK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"${array[@]}"; do echo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; done</a:t>
            </a:r>
          </a:p>
        </p:txBody>
      </p:sp>
    </p:spTree>
    <p:extLst>
      <p:ext uri="{BB962C8B-B14F-4D97-AF65-F5344CB8AC3E}">
        <p14:creationId xmlns:p14="http://schemas.microsoft.com/office/powerpoint/2010/main" val="25191790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examples/arrays/</a:t>
            </a:r>
            <a:r>
              <a:rPr lang="en-US" sz="3200" dirty="0" err="1">
                <a:latin typeface="Lucida Console" panose="020B0609040504020204" pitchFamily="49" charset="0"/>
              </a:rPr>
              <a:t>arrays.sh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936AE-F17E-4E3F-861B-CD79D59D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629689"/>
            <a:ext cx="8229600" cy="44012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declare -a array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array=(apple pear fig)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echo There are ${#array[*]} elements in the array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echo Here are all the elements in one line: ${array[*]}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echo Here are the elements with their indices: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for (( </a:t>
            </a:r>
            <a:r>
              <a:rPr lang="en-US" sz="2000" dirty="0" err="1">
                <a:latin typeface="Lucida Console" panose="020B0609040504020204" pitchFamily="49" charset="0"/>
              </a:rPr>
              <a:t>i</a:t>
            </a:r>
            <a:r>
              <a:rPr lang="en-US" sz="2000" dirty="0">
                <a:latin typeface="Lucida Console" panose="020B0609040504020204" pitchFamily="49" charset="0"/>
              </a:rPr>
              <a:t>=0 ; </a:t>
            </a:r>
            <a:r>
              <a:rPr lang="en-US" sz="2000" dirty="0" err="1">
                <a:latin typeface="Lucida Console" panose="020B0609040504020204" pitchFamily="49" charset="0"/>
              </a:rPr>
              <a:t>i</a:t>
            </a:r>
            <a:r>
              <a:rPr lang="en-US" sz="2000" dirty="0">
                <a:latin typeface="Lucida Console" panose="020B0609040504020204" pitchFamily="49" charset="0"/>
              </a:rPr>
              <a:t> &lt; ${#array[@]} ; </a:t>
            </a:r>
            <a:r>
              <a:rPr lang="en-US" sz="2000" dirty="0" err="1">
                <a:latin typeface="Lucida Console" panose="020B0609040504020204" pitchFamily="49" charset="0"/>
              </a:rPr>
              <a:t>i</a:t>
            </a:r>
            <a:r>
              <a:rPr lang="en-US" sz="2000" dirty="0">
                <a:latin typeface="Lucida Console" panose="020B0609040504020204" pitchFamily="49" charset="0"/>
              </a:rPr>
              <a:t>++ ))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"  $</a:t>
            </a:r>
            <a:r>
              <a:rPr lang="en-US" sz="2000" dirty="0" err="1">
                <a:latin typeface="Lucida Console" panose="020B0609040504020204" pitchFamily="49" charset="0"/>
              </a:rPr>
              <a:t>i</a:t>
            </a:r>
            <a:r>
              <a:rPr lang="en-US" sz="2000" dirty="0">
                <a:latin typeface="Lucida Console" panose="020B0609040504020204" pitchFamily="49" charset="0"/>
              </a:rPr>
              <a:t>: ${array[$</a:t>
            </a:r>
            <a:r>
              <a:rPr lang="en-US" sz="2000" dirty="0" err="1">
                <a:latin typeface="Lucida Console" panose="020B0609040504020204" pitchFamily="49" charset="0"/>
              </a:rPr>
              <a:t>i</a:t>
            </a:r>
            <a:r>
              <a:rPr lang="en-US" sz="2000" dirty="0">
                <a:latin typeface="Lucida Console" panose="020B0609040504020204" pitchFamily="49" charset="0"/>
              </a:rPr>
              <a:t>]}"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39190032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Arrays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413F7-E233-4A89-AC55-86511CC74C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92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77511"/>
            <a:ext cx="6071115" cy="40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50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91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Unordered, indexed collection of values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9453C-FEA9-4CA1-9420-870218BF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28792" y="4515847"/>
            <a:ext cx="910744" cy="9107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6199" y="4515847"/>
            <a:ext cx="910744" cy="9107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1385" y="4515847"/>
            <a:ext cx="910744" cy="91077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value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85751" y="2614991"/>
            <a:ext cx="2063579" cy="910779"/>
          </a:xfrm>
          <a:prstGeom prst="rect">
            <a:avLst/>
          </a:prstGeom>
          <a:gradFill>
            <a:gsLst>
              <a:gs pos="52000">
                <a:srgbClr val="7030A0"/>
              </a:gs>
              <a:gs pos="0">
                <a:schemeClr val="tx1"/>
              </a:gs>
              <a:gs pos="100000">
                <a:schemeClr val="tx1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assoc_array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4990" y="4256197"/>
            <a:ext cx="497121" cy="5193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96314" y="4256197"/>
            <a:ext cx="497121" cy="5193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87638" y="4256197"/>
            <a:ext cx="497121" cy="5193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key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18" idx="2"/>
            <a:endCxn id="20" idx="0"/>
          </p:cNvCxnSpPr>
          <p:nvPr/>
        </p:nvCxnSpPr>
        <p:spPr>
          <a:xfrm flipH="1">
            <a:off x="1653551" y="3525770"/>
            <a:ext cx="2763990" cy="7304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21" idx="0"/>
          </p:cNvCxnSpPr>
          <p:nvPr/>
        </p:nvCxnSpPr>
        <p:spPr>
          <a:xfrm flipH="1">
            <a:off x="3944875" y="3525770"/>
            <a:ext cx="472666" cy="7304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22" idx="0"/>
          </p:cNvCxnSpPr>
          <p:nvPr/>
        </p:nvCxnSpPr>
        <p:spPr>
          <a:xfrm>
            <a:off x="4417541" y="3525770"/>
            <a:ext cx="1818658" cy="7304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6480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Indexed by strings instead of integers, requires </a:t>
            </a:r>
            <a:r>
              <a:rPr lang="en-US" dirty="0">
                <a:latin typeface="Lucida Console" charset="0"/>
                <a:ea typeface="Lucida Console" charset="0"/>
                <a:cs typeface="Lucida Console" charset="0"/>
              </a:rPr>
              <a:t>declare -A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Associative arrays have </a:t>
            </a:r>
            <a:r>
              <a:rPr lang="en-US" i="1" dirty="0"/>
              <a:t>keys</a:t>
            </a:r>
            <a:r>
              <a:rPr lang="en-US" dirty="0"/>
              <a:t> and </a:t>
            </a:r>
            <a:r>
              <a:rPr lang="en-US" i="1" dirty="0"/>
              <a:t>values</a:t>
            </a:r>
            <a:endParaRPr lang="en-US" i="1" dirty="0">
              <a:latin typeface="Lucida Console" panose="020B06090405040202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C606A-F6BF-41AE-8C78-F81E5B02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954906"/>
            <a:ext cx="82296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declare -A 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=([</a:t>
            </a:r>
            <a:r>
              <a:rPr lang="en-US" dirty="0" err="1">
                <a:latin typeface="Lucida Console" panose="020B0609040504020204" pitchFamily="49" charset="0"/>
              </a:rPr>
              <a:t>huey</a:t>
            </a:r>
            <a:r>
              <a:rPr lang="en-US" dirty="0">
                <a:latin typeface="Lucida Console" panose="020B0609040504020204" pitchFamily="49" charset="0"/>
              </a:rPr>
              <a:t>]=red [</a:t>
            </a:r>
            <a:r>
              <a:rPr lang="en-US" dirty="0" err="1">
                <a:latin typeface="Lucida Console" panose="020B0609040504020204" pitchFamily="49" charset="0"/>
              </a:rPr>
              <a:t>dewie</a:t>
            </a:r>
            <a:r>
              <a:rPr lang="en-US" dirty="0">
                <a:latin typeface="Lucida Console" panose="020B0609040504020204" pitchFamily="49" charset="0"/>
              </a:rPr>
              <a:t>]=blue [</a:t>
            </a:r>
            <a:r>
              <a:rPr lang="en-US" dirty="0" err="1">
                <a:latin typeface="Lucida Console" panose="020B0609040504020204" pitchFamily="49" charset="0"/>
              </a:rPr>
              <a:t>louie</a:t>
            </a:r>
            <a:r>
              <a:rPr lang="en-US" dirty="0">
                <a:latin typeface="Lucida Console" panose="020B0609040504020204" pitchFamily="49" charset="0"/>
              </a:rPr>
              <a:t>]=green)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601038"/>
            <a:ext cx="8229600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echo ${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huey</a:t>
            </a:r>
            <a:r>
              <a:rPr lang="en-US" dirty="0">
                <a:latin typeface="Lucida Console" panose="020B0609040504020204" pitchFamily="49" charset="0"/>
              </a:rPr>
              <a:t>]}</a:t>
            </a:r>
          </a:p>
          <a:p>
            <a:r>
              <a:rPr lang="en-US" dirty="0">
                <a:latin typeface="Lucida Console" panose="020B0609040504020204" pitchFamily="49" charset="0"/>
              </a:rPr>
              <a:t>red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dewie</a:t>
            </a:r>
            <a:r>
              <a:rPr lang="en-US" dirty="0">
                <a:latin typeface="Lucida Console" panose="020B0609040504020204" pitchFamily="49" charset="0"/>
              </a:rPr>
              <a:t>]}</a:t>
            </a:r>
          </a:p>
          <a:p>
            <a:r>
              <a:rPr lang="en-US" dirty="0">
                <a:latin typeface="Lucida Console" panose="020B0609040504020204" pitchFamily="49" charset="0"/>
              </a:rPr>
              <a:t>blue</a:t>
            </a:r>
          </a:p>
          <a:p>
            <a:r>
              <a:rPr lang="en-US" dirty="0">
                <a:latin typeface="Lucida Console" panose="020B0609040504020204" pitchFamily="49" charset="0"/>
              </a:rPr>
              <a:t>$ echo ${#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77135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91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Values are displayed by default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Keys require prefixing 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Ordering is </a:t>
            </a:r>
            <a:r>
              <a:rPr lang="en-US" b="1" dirty="0"/>
              <a:t>lost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6D3B1-2299-41D7-9C3F-1E0CC2FD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32378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echo ${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[*]}</a:t>
            </a:r>
          </a:p>
          <a:p>
            <a:r>
              <a:rPr lang="en-US" dirty="0">
                <a:latin typeface="Lucida Console" panose="020B0609040504020204" pitchFamily="49" charset="0"/>
              </a:rPr>
              <a:t>green blue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34454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echo ${!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[*]}</a:t>
            </a:r>
          </a:p>
          <a:p>
            <a:r>
              <a:rPr lang="en-US" dirty="0" err="1">
                <a:latin typeface="Lucida Console" panose="020B0609040504020204" pitchFamily="49" charset="0"/>
              </a:rPr>
              <a:t>louie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dewie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huey</a:t>
            </a:r>
            <a:endParaRPr lang="en-US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350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latin typeface="Lucida Console" panose="020B0609040504020204" pitchFamily="49" charset="0"/>
              </a:rPr>
              <a:t>examples/arrays/</a:t>
            </a:r>
            <a:r>
              <a:rPr lang="en-US" sz="3200" dirty="0" err="1">
                <a:latin typeface="Lucida Console" panose="020B0609040504020204" pitchFamily="49" charset="0"/>
              </a:rPr>
              <a:t>assoc_array.sh</a:t>
            </a:r>
            <a:endParaRPr lang="en-US" sz="3200" dirty="0">
              <a:latin typeface="Lucida Console" panose="020B060904050402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326BC-3227-4B45-89D7-F4E90293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305615"/>
            <a:ext cx="8229600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Console" panose="020B0609040504020204" pitchFamily="49" charset="0"/>
              </a:rPr>
              <a:t>declare -A </a:t>
            </a:r>
            <a:r>
              <a:rPr lang="en-US" sz="2000" dirty="0" err="1">
                <a:latin typeface="Lucida Console" panose="020B0609040504020204" pitchFamily="49" charset="0"/>
              </a:rPr>
              <a:t>assoc_array</a:t>
            </a:r>
            <a:r>
              <a:rPr lang="en-US" sz="2000" dirty="0">
                <a:latin typeface="Lucida Console" panose="020B0609040504020204" pitchFamily="49" charset="0"/>
              </a:rPr>
              <a:t>=([</a:t>
            </a:r>
            <a:r>
              <a:rPr lang="en-US" sz="2000" dirty="0" err="1">
                <a:latin typeface="Lucida Console" panose="020B0609040504020204" pitchFamily="49" charset="0"/>
              </a:rPr>
              <a:t>huey</a:t>
            </a:r>
            <a:r>
              <a:rPr lang="en-US" sz="2000" dirty="0">
                <a:latin typeface="Lucida Console" panose="020B0609040504020204" pitchFamily="49" charset="0"/>
              </a:rPr>
              <a:t>]=red [</a:t>
            </a:r>
            <a:r>
              <a:rPr lang="en-US" sz="2000" dirty="0" err="1">
                <a:latin typeface="Lucida Console" panose="020B0609040504020204" pitchFamily="49" charset="0"/>
              </a:rPr>
              <a:t>dewie</a:t>
            </a:r>
            <a:r>
              <a:rPr lang="en-US" sz="2000" dirty="0">
                <a:latin typeface="Lucida Console" panose="020B0609040504020204" pitchFamily="49" charset="0"/>
              </a:rPr>
              <a:t>]=blue [</a:t>
            </a:r>
            <a:r>
              <a:rPr lang="en-US" sz="2000" dirty="0" err="1">
                <a:latin typeface="Lucida Console" panose="020B0609040504020204" pitchFamily="49" charset="0"/>
              </a:rPr>
              <a:t>louie</a:t>
            </a:r>
            <a:r>
              <a:rPr lang="en-US" sz="2000" dirty="0">
                <a:latin typeface="Lucida Console" panose="020B0609040504020204" pitchFamily="49" charset="0"/>
              </a:rPr>
              <a:t>]=green)</a:t>
            </a:r>
          </a:p>
          <a:p>
            <a:endParaRPr lang="en-US" sz="2000" dirty="0">
              <a:latin typeface="Lucida Console" panose="020B0609040504020204" pitchFamily="49" charset="0"/>
            </a:endParaRPr>
          </a:p>
          <a:p>
            <a:r>
              <a:rPr lang="en-US" sz="2000" dirty="0">
                <a:latin typeface="Lucida Console" panose="020B0609040504020204" pitchFamily="49" charset="0"/>
              </a:rPr>
              <a:t>for key in ${!</a:t>
            </a:r>
            <a:r>
              <a:rPr lang="en-US" sz="2000" dirty="0" err="1">
                <a:latin typeface="Lucida Console" panose="020B0609040504020204" pitchFamily="49" charset="0"/>
              </a:rPr>
              <a:t>assoc_array</a:t>
            </a:r>
            <a:r>
              <a:rPr lang="en-US" sz="2000" dirty="0">
                <a:latin typeface="Lucida Console" panose="020B0609040504020204" pitchFamily="49" charset="0"/>
              </a:rPr>
              <a:t>[@]}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  echo key: $key, value: ${</a:t>
            </a:r>
            <a:r>
              <a:rPr lang="en-US" sz="2000" dirty="0" err="1">
                <a:latin typeface="Lucida Console" panose="020B0609040504020204" pitchFamily="49" charset="0"/>
              </a:rPr>
              <a:t>assoc_array</a:t>
            </a:r>
            <a:r>
              <a:rPr lang="en-US" sz="2000" dirty="0">
                <a:latin typeface="Lucida Console" panose="020B0609040504020204" pitchFamily="49" charset="0"/>
              </a:rPr>
              <a:t>[$key]}</a:t>
            </a:r>
          </a:p>
          <a:p>
            <a:r>
              <a:rPr lang="en-US" sz="2000" dirty="0">
                <a:latin typeface="Lucida Console" panose="020B06090405040202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3218052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ordering is important, will need to maintain both regular and associative array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E1BDD-4040-461A-BCD1-18067F02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403783"/>
            <a:ext cx="8229600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ordered_array</a:t>
            </a:r>
            <a:r>
              <a:rPr lang="en-US" dirty="0">
                <a:latin typeface="Lucida Console" panose="020B0609040504020204" pitchFamily="49" charset="0"/>
              </a:rPr>
              <a:t>=(</a:t>
            </a:r>
            <a:r>
              <a:rPr lang="en-US" dirty="0" err="1">
                <a:latin typeface="Lucida Console" panose="020B0609040504020204" pitchFamily="49" charset="0"/>
              </a:rPr>
              <a:t>huey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dewie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louie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r>
              <a:rPr lang="en-US" dirty="0">
                <a:latin typeface="Lucida Console" panose="020B0609040504020204" pitchFamily="49" charset="0"/>
              </a:rPr>
              <a:t>$ for 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 in ${</a:t>
            </a:r>
            <a:r>
              <a:rPr lang="en-US" dirty="0" err="1">
                <a:latin typeface="Lucida Console" panose="020B0609040504020204" pitchFamily="49" charset="0"/>
              </a:rPr>
              <a:t>ordered_array</a:t>
            </a:r>
            <a:r>
              <a:rPr lang="en-US" dirty="0">
                <a:latin typeface="Lucida Console" panose="020B0609040504020204" pitchFamily="49" charset="0"/>
              </a:rPr>
              <a:t>[@]} ; do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echo key: 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, value: ${</a:t>
            </a:r>
            <a:r>
              <a:rPr lang="en-US" dirty="0" err="1">
                <a:latin typeface="Lucida Console" panose="020B0609040504020204" pitchFamily="49" charset="0"/>
              </a:rPr>
              <a:t>assoc_array</a:t>
            </a:r>
            <a:r>
              <a:rPr lang="en-US" dirty="0">
                <a:latin typeface="Lucida Console" panose="020B0609040504020204" pitchFamily="49" charset="0"/>
              </a:rPr>
              <a:t>[$</a:t>
            </a:r>
            <a:r>
              <a:rPr lang="en-US" dirty="0" err="1">
                <a:latin typeface="Lucida Console" panose="020B0609040504020204" pitchFamily="49" charset="0"/>
              </a:rPr>
              <a:t>i</a:t>
            </a:r>
            <a:r>
              <a:rPr lang="en-US" dirty="0">
                <a:latin typeface="Lucida Console" panose="020B0609040504020204" pitchFamily="49" charset="0"/>
              </a:rPr>
              <a:t>]}</a:t>
            </a:r>
          </a:p>
          <a:p>
            <a:r>
              <a:rPr lang="en-US" dirty="0">
                <a:latin typeface="Lucida Console" panose="020B0609040504020204" pitchFamily="49" charset="0"/>
              </a:rPr>
              <a:t>&gt; done</a:t>
            </a:r>
          </a:p>
          <a:p>
            <a:r>
              <a:rPr lang="en-US" dirty="0">
                <a:latin typeface="Lucida Console" panose="020B0609040504020204" pitchFamily="49" charset="0"/>
              </a:rPr>
              <a:t>key: </a:t>
            </a:r>
            <a:r>
              <a:rPr lang="en-US" dirty="0" err="1">
                <a:latin typeface="Lucida Console" panose="020B0609040504020204" pitchFamily="49" charset="0"/>
              </a:rPr>
              <a:t>huey</a:t>
            </a:r>
            <a:r>
              <a:rPr lang="en-US" dirty="0">
                <a:latin typeface="Lucida Console" panose="020B0609040504020204" pitchFamily="49" charset="0"/>
              </a:rPr>
              <a:t>, value: red</a:t>
            </a:r>
          </a:p>
          <a:p>
            <a:r>
              <a:rPr lang="en-US" dirty="0">
                <a:latin typeface="Lucida Console" panose="020B0609040504020204" pitchFamily="49" charset="0"/>
              </a:rPr>
              <a:t>key: </a:t>
            </a:r>
            <a:r>
              <a:rPr lang="en-US" dirty="0" err="1">
                <a:latin typeface="Lucida Console" panose="020B0609040504020204" pitchFamily="49" charset="0"/>
              </a:rPr>
              <a:t>dewie</a:t>
            </a:r>
            <a:r>
              <a:rPr lang="en-US" dirty="0">
                <a:latin typeface="Lucida Console" panose="020B0609040504020204" pitchFamily="49" charset="0"/>
              </a:rPr>
              <a:t>, value: blue</a:t>
            </a:r>
          </a:p>
          <a:p>
            <a:r>
              <a:rPr lang="en-US" dirty="0">
                <a:latin typeface="Lucida Console" panose="020B0609040504020204" pitchFamily="49" charset="0"/>
              </a:rPr>
              <a:t>key: </a:t>
            </a:r>
            <a:r>
              <a:rPr lang="en-US" dirty="0" err="1">
                <a:latin typeface="Lucida Console" panose="020B0609040504020204" pitchFamily="49" charset="0"/>
              </a:rPr>
              <a:t>louie</a:t>
            </a:r>
            <a:r>
              <a:rPr lang="en-US" dirty="0">
                <a:latin typeface="Lucida Console" panose="020B0609040504020204" pitchFamily="49" charset="0"/>
              </a:rPr>
              <a:t>, value: green</a:t>
            </a:r>
          </a:p>
        </p:txBody>
      </p:sp>
    </p:spTree>
    <p:extLst>
      <p:ext uri="{BB962C8B-B14F-4D97-AF65-F5344CB8AC3E}">
        <p14:creationId xmlns:p14="http://schemas.microsoft.com/office/powerpoint/2010/main" val="9826692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Aliases and Functions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FEA0E-DA26-46CB-B376-94EBA060A4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8D917A8-4D83-9444-B70C-EC5A928F79C8}" type="slidenum">
              <a:rPr lang="en-US" smtClean="0"/>
              <a:t>98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0" y="543560"/>
            <a:ext cx="5080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7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aliases are set by default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added or deleted</a:t>
            </a:r>
          </a:p>
          <a:p>
            <a:endParaRPr lang="en-US" dirty="0"/>
          </a:p>
          <a:p>
            <a:r>
              <a:rPr lang="en-US" dirty="0"/>
              <a:t>Remove all aliases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A55D5-2893-4960-9F77-3A449254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17A8-4D83-9444-B70C-EC5A928F79C8}" type="slidenum">
              <a:rPr lang="en-US" smtClean="0"/>
              <a:t>99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18514"/>
            <a:ext cx="82296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alias</a:t>
            </a:r>
          </a:p>
          <a:p>
            <a:r>
              <a:rPr lang="en-US" dirty="0">
                <a:latin typeface="Lucida Console" panose="020B0609040504020204" pitchFamily="49" charset="0"/>
              </a:rPr>
              <a:t>alias l.='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 -d .* --color=auto'</a:t>
            </a:r>
          </a:p>
          <a:p>
            <a:r>
              <a:rPr lang="en-US" dirty="0">
                <a:latin typeface="Lucida Console" panose="020B0609040504020204" pitchFamily="49" charset="0"/>
              </a:rPr>
              <a:t>alias </a:t>
            </a:r>
            <a:r>
              <a:rPr lang="en-US" dirty="0" err="1">
                <a:latin typeface="Lucida Console" panose="020B0609040504020204" pitchFamily="49" charset="0"/>
              </a:rPr>
              <a:t>ll</a:t>
            </a:r>
            <a:r>
              <a:rPr lang="en-US" dirty="0">
                <a:latin typeface="Lucida Console" panose="020B0609040504020204" pitchFamily="49" charset="0"/>
              </a:rPr>
              <a:t>='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 -l --color=auto'</a:t>
            </a:r>
          </a:p>
          <a:p>
            <a:r>
              <a:rPr lang="en-US" dirty="0">
                <a:latin typeface="Lucida Console" panose="020B0609040504020204" pitchFamily="49" charset="0"/>
              </a:rPr>
              <a:t>alias 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='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 --color=auto’</a:t>
            </a:r>
          </a:p>
          <a:p>
            <a:r>
              <a:rPr lang="en-US" dirty="0">
                <a:latin typeface="Lucida Console" panose="020B0609040504020204" pitchFamily="49" charset="0"/>
              </a:rPr>
              <a:t>alias edit='nano'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419301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unalias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endParaRPr lang="en-US" dirty="0">
              <a:latin typeface="Lucida Console" panose="020B0609040504020204" pitchFamily="49" charset="0"/>
            </a:endParaRPr>
          </a:p>
          <a:p>
            <a:r>
              <a:rPr lang="en-US" dirty="0">
                <a:latin typeface="Lucida Console" panose="020B0609040504020204" pitchFamily="49" charset="0"/>
              </a:rPr>
              <a:t>$ alias 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='</a:t>
            </a:r>
            <a:r>
              <a:rPr lang="en-US" dirty="0" err="1">
                <a:latin typeface="Lucida Console" panose="020B0609040504020204" pitchFamily="49" charset="0"/>
              </a:rPr>
              <a:t>ls</a:t>
            </a:r>
            <a:r>
              <a:rPr lang="en-US" dirty="0">
                <a:latin typeface="Lucida Console" panose="020B0609040504020204" pitchFamily="49" charset="0"/>
              </a:rPr>
              <a:t> –CF’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612285"/>
            <a:ext cx="822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ucida Console" panose="020B0609040504020204" pitchFamily="49" charset="0"/>
              </a:rPr>
              <a:t>$ </a:t>
            </a:r>
            <a:r>
              <a:rPr lang="en-US" dirty="0" err="1">
                <a:latin typeface="Lucida Console" panose="020B0609040504020204" pitchFamily="49" charset="0"/>
              </a:rPr>
              <a:t>unalias</a:t>
            </a:r>
            <a:r>
              <a:rPr lang="en-US" dirty="0">
                <a:latin typeface="Lucida Console" panose="020B0609040504020204" pitchFamily="49" charset="0"/>
              </a:rPr>
              <a:t> -a</a:t>
            </a:r>
          </a:p>
        </p:txBody>
      </p:sp>
    </p:spTree>
    <p:extLst>
      <p:ext uri="{BB962C8B-B14F-4D97-AF65-F5344CB8AC3E}">
        <p14:creationId xmlns:p14="http://schemas.microsoft.com/office/powerpoint/2010/main" val="2113886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24800</TotalTime>
  <Words>13061</Words>
  <Application>Microsoft Macintosh PowerPoint</Application>
  <PresentationFormat>On-screen Show (4:3)</PresentationFormat>
  <Paragraphs>2955</Paragraphs>
  <Slides>260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260</vt:i4>
      </vt:variant>
    </vt:vector>
  </HeadingPairs>
  <TitlesOfParts>
    <vt:vector size="267" baseType="lpstr">
      <vt:lpstr>Arial</vt:lpstr>
      <vt:lpstr>Calibri</vt:lpstr>
      <vt:lpstr>Calibri Light</vt:lpstr>
      <vt:lpstr>Courier</vt:lpstr>
      <vt:lpstr>Lucida Console</vt:lpstr>
      <vt:lpstr>Office Theme</vt:lpstr>
      <vt:lpstr>Custom Design</vt:lpstr>
      <vt:lpstr>Bash Shell Scripting for HPC</vt:lpstr>
      <vt:lpstr>This Presentation Online</vt:lpstr>
      <vt:lpstr>Guide To This Presentation</vt:lpstr>
      <vt:lpstr>Terminal Emulators</vt:lpstr>
      <vt:lpstr>Connect to Biowulf</vt:lpstr>
      <vt:lpstr>Start Interactive Session</vt:lpstr>
      <vt:lpstr>Copy Examples</vt:lpstr>
      <vt:lpstr>Copy Examples</vt:lpstr>
      <vt:lpstr>History and introduction</vt:lpstr>
      <vt:lpstr>Bash</vt:lpstr>
      <vt:lpstr>Definitive References</vt:lpstr>
      <vt:lpstr>Bash on HPC</vt:lpstr>
      <vt:lpstr>You might be using Bash already</vt:lpstr>
      <vt:lpstr>What shell are you running?</vt:lpstr>
      <vt:lpstr>Shell, Kernel, What?</vt:lpstr>
      <vt:lpstr>Essentials</vt:lpstr>
      <vt:lpstr>*nix Prerequisite</vt:lpstr>
      <vt:lpstr>Elemental Bash</vt:lpstr>
      <vt:lpstr>Potpourri of commands</vt:lpstr>
      <vt:lpstr>Simple Command</vt:lpstr>
      <vt:lpstr>Essential *nix Commands</vt:lpstr>
      <vt:lpstr>Comprehensive List</vt:lpstr>
      <vt:lpstr>Documentation</vt:lpstr>
      <vt:lpstr>Documentation</vt:lpstr>
      <vt:lpstr>Documentation: info</vt:lpstr>
      <vt:lpstr>Documentation: man</vt:lpstr>
      <vt:lpstr>Documentation: type</vt:lpstr>
      <vt:lpstr>builtin</vt:lpstr>
      <vt:lpstr>Documentation: builtin</vt:lpstr>
      <vt:lpstr>Non-Bash Commands</vt:lpstr>
      <vt:lpstr>--help, -h</vt:lpstr>
      <vt:lpstr>scripts</vt:lpstr>
      <vt:lpstr>Why write a script?</vt:lpstr>
      <vt:lpstr>What is in a Script?</vt:lpstr>
      <vt:lpstr>My Very First Script</vt:lpstr>
      <vt:lpstr>Multiline file creation</vt:lpstr>
      <vt:lpstr>nano file editor</vt:lpstr>
      <vt:lpstr>Other Editors</vt:lpstr>
      <vt:lpstr>Execute With A Shebang!</vt:lpstr>
      <vt:lpstr>Debugging</vt:lpstr>
      <vt:lpstr>A Word About The Shebang</vt:lpstr>
      <vt:lpstr>examples/input/args.sh</vt:lpstr>
      <vt:lpstr>Special Parameters - Positional</vt:lpstr>
      <vt:lpstr>Shell Parameters - Special</vt:lpstr>
      <vt:lpstr>Setting the environment</vt:lpstr>
      <vt:lpstr>Environment</vt:lpstr>
      <vt:lpstr>Variables</vt:lpstr>
      <vt:lpstr>Using Variables</vt:lpstr>
      <vt:lpstr>Set a variable</vt:lpstr>
      <vt:lpstr>Set a variable</vt:lpstr>
      <vt:lpstr>export</vt:lpstr>
      <vt:lpstr>unset a variable</vt:lpstr>
      <vt:lpstr>Remove from environment</vt:lpstr>
      <vt:lpstr>Bash Variables</vt:lpstr>
      <vt:lpstr>printenv</vt:lpstr>
      <vt:lpstr>module</vt:lpstr>
      <vt:lpstr>Setting Your Prompt</vt:lpstr>
      <vt:lpstr>Setting Your Prompt</vt:lpstr>
      <vt:lpstr>Command line interpreter</vt:lpstr>
      <vt:lpstr>Watch What You Write</vt:lpstr>
      <vt:lpstr>Parameter Expansion</vt:lpstr>
      <vt:lpstr>Parameter Expansion</vt:lpstr>
      <vt:lpstr>Brace Expansions</vt:lpstr>
      <vt:lpstr>Brace Expansions</vt:lpstr>
      <vt:lpstr>Brace Expansions</vt:lpstr>
      <vt:lpstr>Brace Expansions</vt:lpstr>
      <vt:lpstr>Arithmetic Expansion</vt:lpstr>
      <vt:lpstr>Arithmetic Expansion</vt:lpstr>
      <vt:lpstr>Arithmetic Expansion</vt:lpstr>
      <vt:lpstr>Arithmetic Expansion</vt:lpstr>
      <vt:lpstr>Arithmetic – integers only</vt:lpstr>
      <vt:lpstr>Arithmetic – integers only</vt:lpstr>
      <vt:lpstr>Arithmetic Expansion</vt:lpstr>
      <vt:lpstr>Command Substitution</vt:lpstr>
      <vt:lpstr>Command Substitution</vt:lpstr>
      <vt:lpstr>Tab Expansion</vt:lpstr>
      <vt:lpstr>Tilde Expansion</vt:lpstr>
      <vt:lpstr>Quotes</vt:lpstr>
      <vt:lpstr>Quotes</vt:lpstr>
      <vt:lpstr>Escapes</vt:lpstr>
      <vt:lpstr>Escapes</vt:lpstr>
      <vt:lpstr>Arrays</vt:lpstr>
      <vt:lpstr>What is an array</vt:lpstr>
      <vt:lpstr>Arrays</vt:lpstr>
      <vt:lpstr>Arrays vs. Variables</vt:lpstr>
      <vt:lpstr>Arrays vs. Variables</vt:lpstr>
      <vt:lpstr>Arrays and Loops</vt:lpstr>
      <vt:lpstr>Using Arrays</vt:lpstr>
      <vt:lpstr>Arrays * vs @</vt:lpstr>
      <vt:lpstr>Careful thinking</vt:lpstr>
      <vt:lpstr>examples/arrays/arrays.sh</vt:lpstr>
      <vt:lpstr>ASSOCIATIVE Arrays</vt:lpstr>
      <vt:lpstr>Associative Arrays</vt:lpstr>
      <vt:lpstr>Associative Arrays</vt:lpstr>
      <vt:lpstr>Associative Arrays</vt:lpstr>
      <vt:lpstr>examples/arrays/assoc_array.sh</vt:lpstr>
      <vt:lpstr>Associative Array</vt:lpstr>
      <vt:lpstr>Aliases and Functions</vt:lpstr>
      <vt:lpstr>Aliases</vt:lpstr>
      <vt:lpstr>Aliases</vt:lpstr>
      <vt:lpstr>Aliases Within Scripts</vt:lpstr>
      <vt:lpstr>Functions</vt:lpstr>
      <vt:lpstr>Functions</vt:lpstr>
      <vt:lpstr>Functions</vt:lpstr>
      <vt:lpstr>Functions</vt:lpstr>
      <vt:lpstr>Functions</vt:lpstr>
      <vt:lpstr>Three ways to leave a function</vt:lpstr>
      <vt:lpstr>Location of function in script</vt:lpstr>
      <vt:lpstr>examples/functions/function.sh</vt:lpstr>
      <vt:lpstr>LOGIN</vt:lpstr>
      <vt:lpstr>Logging In</vt:lpstr>
      <vt:lpstr>Bash Flow</vt:lpstr>
      <vt:lpstr>Logging In</vt:lpstr>
      <vt:lpstr>source and .</vt:lpstr>
      <vt:lpstr>~/.bash_profile</vt:lpstr>
      <vt:lpstr>Non-Login Shell</vt:lpstr>
      <vt:lpstr>~/.bashrc</vt:lpstr>
      <vt:lpstr>Non-Interactive Shell</vt:lpstr>
      <vt:lpstr>Arbitrary Startup File</vt:lpstr>
      <vt:lpstr>examples/functions/function2.sh</vt:lpstr>
      <vt:lpstr>Simple Commands</vt:lpstr>
      <vt:lpstr>Definitions</vt:lpstr>
      <vt:lpstr>Some command examples</vt:lpstr>
      <vt:lpstr>Simple Command</vt:lpstr>
      <vt:lpstr>Simple commands</vt:lpstr>
      <vt:lpstr>Command Search Tree</vt:lpstr>
      <vt:lpstr>Process</vt:lpstr>
      <vt:lpstr>top command</vt:lpstr>
      <vt:lpstr>ps command</vt:lpstr>
      <vt:lpstr>history</vt:lpstr>
      <vt:lpstr>history</vt:lpstr>
      <vt:lpstr>Input and Output</vt:lpstr>
      <vt:lpstr>Redirection</vt:lpstr>
      <vt:lpstr>Combine STDOUT and STDERR</vt:lpstr>
      <vt:lpstr>Redirection to a File</vt:lpstr>
      <vt:lpstr>Redirection</vt:lpstr>
      <vt:lpstr>Named Pipes/FIFO</vt:lpstr>
      <vt:lpstr>Named Pipes/FIFO</vt:lpstr>
      <vt:lpstr>Named Pipes/FIFO</vt:lpstr>
      <vt:lpstr>Process Substitution</vt:lpstr>
      <vt:lpstr>examples/pipes/fifo.sh</vt:lpstr>
      <vt:lpstr>Pipelines And Jobs</vt:lpstr>
      <vt:lpstr>Pipeline</vt:lpstr>
      <vt:lpstr>Pipeline</vt:lpstr>
      <vt:lpstr>examples/pipes/pipes.sh</vt:lpstr>
      <vt:lpstr>Job Control</vt:lpstr>
      <vt:lpstr>Foreground and Background</vt:lpstr>
      <vt:lpstr>wait</vt:lpstr>
      <vt:lpstr>Job Control</vt:lpstr>
      <vt:lpstr>Job Control</vt:lpstr>
      <vt:lpstr>Subshells</vt:lpstr>
      <vt:lpstr>Shells and Subshells</vt:lpstr>
      <vt:lpstr>Talking To Yourself</vt:lpstr>
      <vt:lpstr>examples/subshells/subshell.sh</vt:lpstr>
      <vt:lpstr>examples/subshells/exit.sh</vt:lpstr>
      <vt:lpstr>Command Lists</vt:lpstr>
      <vt:lpstr>Command List</vt:lpstr>
      <vt:lpstr>Command List</vt:lpstr>
      <vt:lpstr>Command List</vt:lpstr>
      <vt:lpstr>Command List</vt:lpstr>
      <vt:lpstr>Grouped Command List</vt:lpstr>
      <vt:lpstr>Grouped Command List</vt:lpstr>
      <vt:lpstr>Grouped Command List Details</vt:lpstr>
      <vt:lpstr>Grouped Command List Details</vt:lpstr>
      <vt:lpstr>Grouped Command List Details</vt:lpstr>
      <vt:lpstr>examples/parallel/geography_serial.sh</vt:lpstr>
      <vt:lpstr>examples/parallel/geography_parallel.sh</vt:lpstr>
      <vt:lpstr>Conditional Statements</vt:lpstr>
      <vt:lpstr>Exit Status</vt:lpstr>
      <vt:lpstr>Exit Status</vt:lpstr>
      <vt:lpstr>test</vt:lpstr>
      <vt:lpstr>test</vt:lpstr>
      <vt:lpstr>Conditional Statement Run-on</vt:lpstr>
      <vt:lpstr>if .. elif .. else .. fi</vt:lpstr>
      <vt:lpstr>if</vt:lpstr>
      <vt:lpstr>examples/conditionals/indent.sh</vt:lpstr>
      <vt:lpstr>[ and [[</vt:lpstr>
      <vt:lpstr>Conditionals: test and [[ ]]</vt:lpstr>
      <vt:lpstr>General if Statements</vt:lpstr>
      <vt:lpstr>General if Statements</vt:lpstr>
      <vt:lpstr>Boolean Operators</vt:lpstr>
      <vt:lpstr>Conditional Command List</vt:lpstr>
      <vt:lpstr>if Format</vt:lpstr>
      <vt:lpstr>Booleans for Math</vt:lpstr>
      <vt:lpstr>Booleans for Math</vt:lpstr>
      <vt:lpstr>PATTERN MATCHING</vt:lpstr>
      <vt:lpstr>Pattern Matching</vt:lpstr>
      <vt:lpstr>Pattern Matching -- Glob</vt:lpstr>
      <vt:lpstr>Character Classes</vt:lpstr>
      <vt:lpstr>Character Classes</vt:lpstr>
      <vt:lpstr>Extended Glob</vt:lpstr>
      <vt:lpstr>Extended Glob Matching</vt:lpstr>
      <vt:lpstr>Pattern Matching Conditionals</vt:lpstr>
      <vt:lpstr>Pattern Matching Conditional</vt:lpstr>
      <vt:lpstr>Regular Expressions</vt:lpstr>
      <vt:lpstr>$BASH_REMATCH</vt:lpstr>
      <vt:lpstr>examples/matching/matching_number.sh</vt:lpstr>
      <vt:lpstr>examples/matching/matching_number2.sh</vt:lpstr>
      <vt:lpstr>examples/pipes/pipes2.sh</vt:lpstr>
      <vt:lpstr>case … esac</vt:lpstr>
      <vt:lpstr>examples/conditionals/case.sh</vt:lpstr>
      <vt:lpstr>Loops</vt:lpstr>
      <vt:lpstr>for .. do .. done</vt:lpstr>
      <vt:lpstr>Loops - for</vt:lpstr>
      <vt:lpstr>Loops - for</vt:lpstr>
      <vt:lpstr>Loops - for</vt:lpstr>
      <vt:lpstr>Walk Through Directories</vt:lpstr>
      <vt:lpstr>C-style for loop</vt:lpstr>
      <vt:lpstr>while .. do .. done</vt:lpstr>
      <vt:lpstr>until .. do .. done</vt:lpstr>
      <vt:lpstr>Loops - until</vt:lpstr>
      <vt:lpstr>Loops - while</vt:lpstr>
      <vt:lpstr>continue</vt:lpstr>
      <vt:lpstr>break</vt:lpstr>
      <vt:lpstr>examples/loops/stepping.sh</vt:lpstr>
      <vt:lpstr>examples/loops/genome_nonsense.sh</vt:lpstr>
      <vt:lpstr>ACCESSORIZE</vt:lpstr>
      <vt:lpstr>Interactive Script Input</vt:lpstr>
      <vt:lpstr>Using while and read in a script</vt:lpstr>
      <vt:lpstr>Walk a file with read</vt:lpstr>
      <vt:lpstr>examples/options/basic.sh</vt:lpstr>
      <vt:lpstr>examples/options/select.sh</vt:lpstr>
      <vt:lpstr>Stupid pet tricks</vt:lpstr>
      <vt:lpstr>Extended Math</vt:lpstr>
      <vt:lpstr>Fun with substring expansion</vt:lpstr>
      <vt:lpstr>Substring expansion with arrays</vt:lpstr>
      <vt:lpstr>Parse fasta file</vt:lpstr>
      <vt:lpstr>grep</vt:lpstr>
      <vt:lpstr>egrep</vt:lpstr>
      <vt:lpstr>find</vt:lpstr>
      <vt:lpstr>find</vt:lpstr>
      <vt:lpstr>find</vt:lpstr>
      <vt:lpstr>sort</vt:lpstr>
      <vt:lpstr>sort</vt:lpstr>
      <vt:lpstr>sort</vt:lpstr>
      <vt:lpstr>Spaces in file names</vt:lpstr>
      <vt:lpstr>Tab delimited files</vt:lpstr>
      <vt:lpstr>Use of IFS</vt:lpstr>
      <vt:lpstr>complete</vt:lpstr>
      <vt:lpstr>complete</vt:lpstr>
      <vt:lpstr>hash</vt:lpstr>
      <vt:lpstr>readarray</vt:lpstr>
      <vt:lpstr>Sort elements of an array</vt:lpstr>
      <vt:lpstr>Other uses for xargs</vt:lpstr>
      <vt:lpstr>awk and sed</vt:lpstr>
      <vt:lpstr>Funny Characters</vt:lpstr>
      <vt:lpstr>Funny Characters</vt:lpstr>
      <vt:lpstr>Funny Characters</vt:lpstr>
      <vt:lpstr>highlightTabs, highlightUnicode</vt:lpstr>
      <vt:lpstr>screen and tmux</vt:lpstr>
      <vt:lpstr>Extras</vt:lpstr>
      <vt:lpstr>Expanded List of Linux Commands</vt:lpstr>
      <vt:lpstr>Definitions</vt:lpstr>
      <vt:lpstr>Definitions</vt:lpstr>
      <vt:lpstr>Definitions</vt:lpstr>
      <vt:lpstr>Definitions</vt:lpstr>
      <vt:lpstr>Shell Parameters - Special</vt:lpstr>
      <vt:lpstr>Bash Variables SET</vt:lpstr>
      <vt:lpstr>Bash Variables USED</vt:lpstr>
      <vt:lpstr>Questions?  Comments?</vt:lpstr>
    </vt:vector>
  </TitlesOfParts>
  <Company>National Institutes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Bash Shell Scripting for Helix and Biowulf</dc:title>
  <dc:creator>David Hoover</dc:creator>
  <cp:lastModifiedBy>Susan</cp:lastModifiedBy>
  <cp:revision>463</cp:revision>
  <dcterms:created xsi:type="dcterms:W3CDTF">2013-01-08T20:16:49Z</dcterms:created>
  <dcterms:modified xsi:type="dcterms:W3CDTF">2021-04-22T18:37:11Z</dcterms:modified>
</cp:coreProperties>
</file>